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92" r:id="rId3"/>
    <p:sldId id="271" r:id="rId4"/>
    <p:sldId id="294" r:id="rId5"/>
    <p:sldId id="295" r:id="rId6"/>
    <p:sldId id="296" r:id="rId7"/>
    <p:sldId id="298" r:id="rId8"/>
    <p:sldId id="301" r:id="rId9"/>
    <p:sldId id="299" r:id="rId10"/>
    <p:sldId id="288" r:id="rId11"/>
    <p:sldId id="27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9F97E-B80C-451E-B088-E10D890C5548}" v="40" dt="2023-09-01T16:48:32.013"/>
    <p1510:client id="{20F97703-4326-4C10-9A35-C9F596D2F40A}" v="22" dt="2023-09-03T16:55:10.694"/>
    <p1510:client id="{7C96ED9A-A55F-138E-F316-A31CCAE5CAC7}" v="1" dt="2023-09-03T15:09:32.209"/>
    <p1510:client id="{CAE0557A-3C26-4888-8D03-6AFD287FA4ED}" v="135" dt="2023-09-01T16:45:20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46041" autoAdjust="0"/>
  </p:normalViewPr>
  <p:slideViewPr>
    <p:cSldViewPr snapToGrid="0">
      <p:cViewPr varScale="1">
        <p:scale>
          <a:sx n="50" d="100"/>
          <a:sy n="50" d="100"/>
        </p:scale>
        <p:origin x="26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H" clId="Web-{20F97703-4326-4C10-9A35-C9F596D2F40A}"/>
    <pc:docChg chg="modSld">
      <pc:chgData name="Ben H" userId="" providerId="" clId="Web-{20F97703-4326-4C10-9A35-C9F596D2F40A}" dt="2023-09-03T16:55:10.694" v="21" actId="20577"/>
      <pc:docMkLst>
        <pc:docMk/>
      </pc:docMkLst>
      <pc:sldChg chg="modSp">
        <pc:chgData name="Ben H" userId="" providerId="" clId="Web-{20F97703-4326-4C10-9A35-C9F596D2F40A}" dt="2023-09-03T16:55:10.694" v="21" actId="20577"/>
        <pc:sldMkLst>
          <pc:docMk/>
          <pc:sldMk cId="1139167424" sldId="299"/>
        </pc:sldMkLst>
        <pc:spChg chg="mod">
          <ac:chgData name="Ben H" userId="" providerId="" clId="Web-{20F97703-4326-4C10-9A35-C9F596D2F40A}" dt="2023-09-03T16:55:10.694" v="21" actId="20577"/>
          <ac:spMkLst>
            <pc:docMk/>
            <pc:sldMk cId="1139167424" sldId="299"/>
            <ac:spMk id="3" creationId="{E92CAF13-4DC0-4C68-B54E-3224C24570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59F0-58AA-41EA-AA12-7CC5926A0CE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91808-944D-4FBF-8087-EACB92522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7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87292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4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1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4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5" name="Picture 17" descr="largepurplelogo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367" y="1358901"/>
            <a:ext cx="3092451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1"/>
            <a:ext cx="12192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 descr="CARLI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51" y="3906838"/>
            <a:ext cx="29845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19196"/>
            <a:ext cx="10363200" cy="1079293"/>
          </a:xfrm>
        </p:spPr>
        <p:txBody>
          <a:bodyPr>
            <a:normAutofit/>
          </a:bodyPr>
          <a:lstStyle>
            <a:lvl1pPr>
              <a:defRPr sz="32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40694"/>
            <a:ext cx="8534400" cy="9872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75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5" name="Picture 17" descr="largepurplelogo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6" y="9770"/>
            <a:ext cx="7810500" cy="586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eResources-stacked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567" y="2741614"/>
            <a:ext cx="6741584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646864"/>
            <a:ext cx="12192000" cy="211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19196"/>
            <a:ext cx="10363200" cy="1079293"/>
          </a:xfrm>
        </p:spPr>
        <p:txBody>
          <a:bodyPr>
            <a:normAutofit/>
          </a:bodyPr>
          <a:lstStyle>
            <a:lvl1pPr>
              <a:defRPr sz="32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40694"/>
            <a:ext cx="8534400" cy="9872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9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5" name="Picture 17" descr="largepurplelogo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4" y="12274"/>
            <a:ext cx="7810500" cy="586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646864"/>
            <a:ext cx="12192000" cy="211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7" name="Picture 19" descr="iShare-stacked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1" y="2725738"/>
            <a:ext cx="456776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19196"/>
            <a:ext cx="10363200" cy="1079293"/>
          </a:xfrm>
        </p:spPr>
        <p:txBody>
          <a:bodyPr>
            <a:normAutofit/>
          </a:bodyPr>
          <a:lstStyle>
            <a:lvl1pPr>
              <a:defRPr sz="32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40694"/>
            <a:ext cx="8534400" cy="9872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90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5" name="Picture 17" descr="largepurplelogo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9" y="-19538"/>
            <a:ext cx="7810500" cy="586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646864"/>
            <a:ext cx="12192000" cy="211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7" name="Picture 19" descr="CollectionsManagement-stacked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4" y="2882901"/>
            <a:ext cx="1134533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19196"/>
            <a:ext cx="10363200" cy="1079293"/>
          </a:xfrm>
        </p:spPr>
        <p:txBody>
          <a:bodyPr>
            <a:normAutofit/>
          </a:bodyPr>
          <a:lstStyle>
            <a:lvl1pPr>
              <a:defRPr sz="32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40694"/>
            <a:ext cx="8534400" cy="9872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06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5" name="Picture 17" descr="largepurplelogo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" y="12992"/>
            <a:ext cx="7810500" cy="586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646864"/>
            <a:ext cx="12192000" cy="211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7" name="Picture 19" descr="DigitalCollections-stacked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2792414"/>
            <a:ext cx="95504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19196"/>
            <a:ext cx="10363200" cy="1079293"/>
          </a:xfrm>
        </p:spPr>
        <p:txBody>
          <a:bodyPr>
            <a:normAutofit/>
          </a:bodyPr>
          <a:lstStyle>
            <a:lvl1pPr>
              <a:defRPr sz="32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40694"/>
            <a:ext cx="8534400" cy="9872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00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5" name="Picture 17" descr="largepurplelogo-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" y="22043"/>
            <a:ext cx="7810500" cy="586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646864"/>
            <a:ext cx="12192000" cy="211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19196"/>
            <a:ext cx="10363200" cy="1079293"/>
          </a:xfrm>
        </p:spPr>
        <p:txBody>
          <a:bodyPr>
            <a:normAutofit/>
          </a:bodyPr>
          <a:lstStyle>
            <a:lvl1pPr>
              <a:defRPr sz="32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40694"/>
            <a:ext cx="8534400" cy="9872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08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9525"/>
            <a:ext cx="121920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7220" y="-94785"/>
            <a:ext cx="10972800" cy="602796"/>
          </a:xfrm>
        </p:spPr>
        <p:txBody>
          <a:bodyPr>
            <a:normAutofit/>
          </a:bodyPr>
          <a:lstStyle>
            <a:lvl1pPr>
              <a:defRPr sz="16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306917" y="634996"/>
            <a:ext cx="5635143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9"/>
          <p:cNvSpPr>
            <a:spLocks noGrp="1"/>
          </p:cNvSpPr>
          <p:nvPr>
            <p:ph sz="quarter" idx="11"/>
          </p:nvPr>
        </p:nvSpPr>
        <p:spPr>
          <a:xfrm>
            <a:off x="6096001" y="634996"/>
            <a:ext cx="5710767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6918" y="5599113"/>
            <a:ext cx="11499849" cy="635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1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495117" cy="6415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798570" y="273051"/>
            <a:ext cx="4011084" cy="6736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6956" y="273051"/>
            <a:ext cx="6517793" cy="5853113"/>
          </a:xfrm>
        </p:spPr>
        <p:txBody>
          <a:bodyPr/>
          <a:lstStyle>
            <a:lvl1pPr>
              <a:defRPr sz="2600" b="0" i="0" cap="all">
                <a:solidFill>
                  <a:schemeClr val="bg2"/>
                </a:solidFill>
                <a:latin typeface="+mj-lt"/>
              </a:defRPr>
            </a:lvl1pPr>
            <a:lvl2pPr marL="0" indent="0">
              <a:buFontTx/>
              <a:buNone/>
              <a:defRPr sz="1600" b="0" i="0">
                <a:solidFill>
                  <a:schemeClr val="bg2"/>
                </a:solidFill>
                <a:latin typeface="+mj-lt"/>
              </a:defRPr>
            </a:lvl2pPr>
            <a:lvl3pPr marL="228600" indent="0">
              <a:spcBef>
                <a:spcPts val="500"/>
              </a:spcBef>
              <a:buFontTx/>
              <a:buNone/>
              <a:defRPr sz="1200" b="0" i="0">
                <a:solidFill>
                  <a:schemeClr val="bg2"/>
                </a:solidFill>
                <a:latin typeface="+mj-lt"/>
              </a:defRPr>
            </a:lvl3pPr>
            <a:lvl4pPr>
              <a:defRPr sz="2000" b="0" i="0">
                <a:latin typeface="+mj-lt"/>
              </a:defRPr>
            </a:lvl4pPr>
            <a:lvl5pPr>
              <a:defRPr sz="2000" b="0" i="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8570" y="1054105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21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88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666817" cy="6415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8657552" cy="683635"/>
          </a:xfrm>
        </p:spPr>
        <p:txBody>
          <a:bodyPr>
            <a:normAutofit/>
          </a:bodyPr>
          <a:lstStyle>
            <a:lvl1pPr algn="l">
              <a:defRPr sz="2400" b="0" i="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1" y="1154546"/>
            <a:ext cx="8657167" cy="49065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9774768" y="0"/>
            <a:ext cx="2417233" cy="16398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9774768" y="1708440"/>
            <a:ext cx="2417233" cy="233203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8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9774768" y="4122305"/>
            <a:ext cx="2417233" cy="228123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40714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95850"/>
            <a:ext cx="12192000" cy="15128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895272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39274" y="5323455"/>
            <a:ext cx="9698181" cy="1362075"/>
          </a:xfrm>
        </p:spPr>
        <p:txBody>
          <a:bodyPr anchor="t">
            <a:normAutofit/>
          </a:bodyPr>
          <a:lstStyle>
            <a:lvl1pPr algn="l">
              <a:defRPr sz="2800" b="1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339273" y="4504306"/>
            <a:ext cx="9987011" cy="819148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313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07667" y="0"/>
            <a:ext cx="5884333" cy="64150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581541" y="349638"/>
            <a:ext cx="5289673" cy="800046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10"/>
          </p:nvPr>
        </p:nvSpPr>
        <p:spPr>
          <a:xfrm>
            <a:off x="6580718" y="1243263"/>
            <a:ext cx="5289549" cy="5013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231467" cy="324732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313124"/>
            <a:ext cx="6231467" cy="31003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118702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07667" y="0"/>
            <a:ext cx="5884333" cy="64150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581541" y="349638"/>
            <a:ext cx="5289673" cy="800046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10"/>
          </p:nvPr>
        </p:nvSpPr>
        <p:spPr>
          <a:xfrm>
            <a:off x="6580718" y="1243263"/>
            <a:ext cx="5289549" cy="5013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231467" cy="324732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313124"/>
            <a:ext cx="6231467" cy="31003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616574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07667" y="0"/>
            <a:ext cx="5884333" cy="64150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581541" y="349638"/>
            <a:ext cx="5289673" cy="800046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10"/>
          </p:nvPr>
        </p:nvSpPr>
        <p:spPr>
          <a:xfrm>
            <a:off x="6580718" y="1243263"/>
            <a:ext cx="5289549" cy="5013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231467" cy="324732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313124"/>
            <a:ext cx="6231467" cy="31003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356413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07667" y="0"/>
            <a:ext cx="5884333" cy="6415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581541" y="349638"/>
            <a:ext cx="5289673" cy="800046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10"/>
          </p:nvPr>
        </p:nvSpPr>
        <p:spPr>
          <a:xfrm>
            <a:off x="6580718" y="1243263"/>
            <a:ext cx="5289549" cy="5013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231467" cy="324732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313124"/>
            <a:ext cx="6231467" cy="31003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2314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07667" y="0"/>
            <a:ext cx="5884333" cy="64150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581541" y="349638"/>
            <a:ext cx="5289673" cy="800046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10"/>
          <p:cNvSpPr>
            <a:spLocks noGrp="1"/>
          </p:cNvSpPr>
          <p:nvPr>
            <p:ph sz="quarter" idx="10"/>
          </p:nvPr>
        </p:nvSpPr>
        <p:spPr>
          <a:xfrm>
            <a:off x="6580718" y="1243263"/>
            <a:ext cx="5289549" cy="5013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231467" cy="324732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0" y="3313124"/>
            <a:ext cx="6231467" cy="31003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580865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9525"/>
            <a:ext cx="121920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16077" y="759030"/>
            <a:ext cx="6311076" cy="5440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7220" y="-94785"/>
            <a:ext cx="10972800" cy="602796"/>
          </a:xfrm>
        </p:spPr>
        <p:txBody>
          <a:bodyPr>
            <a:normAutofit/>
          </a:bodyPr>
          <a:lstStyle>
            <a:lvl1pPr>
              <a:defRPr sz="16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881284" y="758826"/>
            <a:ext cx="5018616" cy="2473325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881284" y="3394076"/>
            <a:ext cx="5018616" cy="280511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55509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9525"/>
            <a:ext cx="121920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16077" y="1397001"/>
            <a:ext cx="11329500" cy="37638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7220" y="-94785"/>
            <a:ext cx="10972800" cy="602796"/>
          </a:xfrm>
        </p:spPr>
        <p:txBody>
          <a:bodyPr>
            <a:normAutofit/>
          </a:bodyPr>
          <a:lstStyle>
            <a:lvl1pPr>
              <a:defRPr sz="16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07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9525"/>
            <a:ext cx="121920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16077" y="5369701"/>
            <a:ext cx="11329500" cy="864845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7220" y="-94785"/>
            <a:ext cx="10972800" cy="602796"/>
          </a:xfrm>
        </p:spPr>
        <p:txBody>
          <a:bodyPr>
            <a:normAutofit/>
          </a:bodyPr>
          <a:lstStyle>
            <a:lvl1pPr>
              <a:defRPr sz="1600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16077" y="1004888"/>
            <a:ext cx="11329308" cy="4144962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01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082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5988051" cy="6384925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096001" y="0"/>
            <a:ext cx="6096000" cy="32908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096000" y="3371998"/>
            <a:ext cx="6096000" cy="3012927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456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0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0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3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4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4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AFC7C8-9E20-4715-B9F0-745D8321423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FFD12D-A10D-482E-9EA4-94ECDFAD1B4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98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1" y="6450776"/>
            <a:ext cx="12203936" cy="415057"/>
            <a:chOff x="126124" y="6360379"/>
            <a:chExt cx="9091992" cy="504457"/>
          </a:xfrm>
        </p:grpSpPr>
        <p:sp>
          <p:nvSpPr>
            <p:cNvPr id="9" name="Rectangle 8"/>
            <p:cNvSpPr/>
            <p:nvPr userDrawn="1"/>
          </p:nvSpPr>
          <p:spPr>
            <a:xfrm>
              <a:off x="126124" y="6363184"/>
              <a:ext cx="8680743" cy="5016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latin typeface="Arial" panose="020B0604020202020204" pitchFamily="34" charset="0"/>
              </a:endParaRPr>
            </a:p>
          </p:txBody>
        </p: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8817821" y="6360379"/>
              <a:ext cx="400295" cy="501650"/>
              <a:chOff x="-682839" y="6360379"/>
              <a:chExt cx="8484472" cy="5016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321173" y="6360379"/>
                <a:ext cx="1480460" cy="5016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123" y="6360379"/>
                <a:ext cx="1480439" cy="50165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789407" y="6360379"/>
                <a:ext cx="1514105" cy="5016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040335" y="6360379"/>
                <a:ext cx="1480460" cy="50165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-682839" y="6360379"/>
                <a:ext cx="1480439" cy="50165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600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ct val="0"/>
        </a:spcAft>
        <a:defRPr sz="25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balloons-clouds-word-clouds-4111586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harvey2@illinois.edu" TargetMode="External"/><Relationship Id="rId2" Type="http://schemas.openxmlformats.org/officeDocument/2006/relationships/hyperlink" Target="http://www.better-bos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MHconsults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xP6NUW2KON0LyyJtM2noHPV3WYB4iIS9eb1V2ia0dc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2">
            <a:extLst>
              <a:ext uri="{FF2B5EF4-FFF2-40B4-BE49-F238E27FC236}">
                <a16:creationId xmlns:a16="http://schemas.microsoft.com/office/drawing/2014/main" id="{EE9A46BF-9D00-5432-00A4-4B749D78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155" y="4978040"/>
            <a:ext cx="10285154" cy="1727012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  <a:latin typeface="Georgia Pro" panose="020B0604020202020204" pitchFamily="18" charset="0"/>
                <a:cs typeface="Calibri" panose="020F0502020204030204" pitchFamily="34" charset="0"/>
              </a:rPr>
              <a:t>Successful Workplace Communications Series: </a:t>
            </a:r>
            <a:br>
              <a:rPr lang="en-US" sz="2500" dirty="0">
                <a:solidFill>
                  <a:schemeClr val="accent3">
                    <a:lumMod val="20000"/>
                    <a:lumOff val="80000"/>
                  </a:schemeClr>
                </a:solidFill>
                <a:latin typeface="Georgia Pro" panose="020B0604020202020204" pitchFamily="18" charset="0"/>
                <a:cs typeface="Calibri" panose="020F0502020204030204" pitchFamily="34" charset="0"/>
              </a:rPr>
            </a:br>
            <a:r>
              <a:rPr lang="en-US" sz="2500" dirty="0">
                <a:latin typeface="Georgia Pro" panose="020B0604020202020204" pitchFamily="18" charset="0"/>
                <a:cs typeface="Calibri" panose="020F0502020204030204" pitchFamily="34" charset="0"/>
              </a:rPr>
              <a:t>Assume Positive Intent </a:t>
            </a:r>
            <a:br>
              <a:rPr lang="en-US" sz="2400" dirty="0">
                <a:solidFill>
                  <a:schemeClr val="bg1"/>
                </a:solidFill>
                <a:latin typeface="Georgia Pro" panose="020B0604020202020204" pitchFamily="18" charset="0"/>
                <a:cs typeface="Calibri" panose="020F050202020403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Georgia Pro" panose="020B0604020202020204" pitchFamily="18" charset="0"/>
                <a:cs typeface="Calibri" panose="020F0502020204030204" pitchFamily="34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latin typeface="Georgia Pro" panose="020B0604020202020204" pitchFamily="18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Georgia Pro" panose="020B0604020202020204" pitchFamily="18" charset="0"/>
                <a:cs typeface="Calibri" panose="020F0502020204030204" pitchFamily="34" charset="0"/>
              </a:rPr>
              <a:t>	</a:t>
            </a:r>
            <a:r>
              <a:rPr lang="en-US" sz="2300" dirty="0">
                <a:solidFill>
                  <a:srgbClr val="C1E1F7"/>
                </a:solidFill>
                <a:latin typeface="Georgia Pro" panose="020B0604020202020204" pitchFamily="18" charset="0"/>
                <a:cs typeface="Calibri" panose="020F0502020204030204" pitchFamily="34" charset="0"/>
              </a:rPr>
              <a:t>Ben Mead-Harvey</a:t>
            </a:r>
            <a:endParaRPr lang="en-US" sz="2300" dirty="0">
              <a:solidFill>
                <a:srgbClr val="C1E1F7"/>
              </a:solidFill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2ED7243A-0B75-A564-5181-22D89AAAD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4990" y="5994400"/>
            <a:ext cx="2747010" cy="424849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Georgia Pro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“Balloons clouds word clouds” </a:t>
            </a:r>
            <a:endParaRPr lang="en-US" sz="1000" dirty="0">
              <a:solidFill>
                <a:schemeClr val="bg1"/>
              </a:solidFill>
              <a:latin typeface="Georgia Pro" panose="02040502050405020303" pitchFamily="18" charset="0"/>
            </a:endParaRPr>
          </a:p>
          <a:p>
            <a:pPr algn="r"/>
            <a:r>
              <a:rPr lang="en-US" sz="1000" dirty="0">
                <a:solidFill>
                  <a:schemeClr val="bg1"/>
                </a:solidFill>
                <a:latin typeface="Georgia Pro" panose="02040502050405020303" pitchFamily="18" charset="0"/>
              </a:rPr>
              <a:t>image by </a:t>
            </a:r>
            <a:r>
              <a:rPr lang="en-US" sz="1000" dirty="0" err="1">
                <a:solidFill>
                  <a:schemeClr val="bg1"/>
                </a:solidFill>
                <a:latin typeface="Georgia Pro" panose="02040502050405020303" pitchFamily="18" charset="0"/>
              </a:rPr>
              <a:t>geralt</a:t>
            </a:r>
            <a:endParaRPr lang="en-US" sz="1000" dirty="0">
              <a:solidFill>
                <a:schemeClr val="bg1"/>
              </a:solidFill>
              <a:latin typeface="Georgia Pro" panose="0204050205040502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77436-EAC4-A635-F0F0-1975A2DF347D}"/>
              </a:ext>
            </a:extLst>
          </p:cNvPr>
          <p:cNvSpPr txBox="1"/>
          <p:nvPr/>
        </p:nvSpPr>
        <p:spPr>
          <a:xfrm>
            <a:off x="1233155" y="6534833"/>
            <a:ext cx="77337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 Pro" panose="02040502050405020303" pitchFamily="18" charset="0"/>
                <a:ea typeface="ＭＳ Ｐゴシック" charset="0"/>
                <a:cs typeface="Calibri" panose="020F0502020204030204" pitchFamily="34" charset="0"/>
              </a:rPr>
              <a:t>Zoom’s live t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 Pro" panose="02040502050405020303" pitchFamily="18" charset="0"/>
                <a:ea typeface="ＭＳ Ｐゴシック" charset="0"/>
                <a:cs typeface="Calibri" panose="020F0502020204030204" pitchFamily="34" charset="0"/>
              </a:rPr>
              <a:t>ranscript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 Pro" panose="02040502050405020303" pitchFamily="18" charset="0"/>
                <a:ea typeface="ＭＳ Ｐゴシック" charset="0"/>
                <a:cs typeface="Calibri" panose="020F0502020204030204" pitchFamily="34" charset="0"/>
              </a:rPr>
              <a:t> is available on the Show Captions menu.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 Pro" panose="02040502050405020303" pitchFamily="18" charset="0"/>
                <a:ea typeface="ＭＳ Ｐゴシック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3058F8-6761-8432-ACE7-880D10AF185D}"/>
              </a:ext>
            </a:extLst>
          </p:cNvPr>
          <p:cNvSpPr/>
          <p:nvPr/>
        </p:nvSpPr>
        <p:spPr>
          <a:xfrm>
            <a:off x="1524000" y="1"/>
            <a:ext cx="9144000" cy="970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1" name="Picture 10" descr="Professional Development Alliance of Library Consortia logo">
            <a:extLst>
              <a:ext uri="{FF2B5EF4-FFF2-40B4-BE49-F238E27FC236}">
                <a16:creationId xmlns:a16="http://schemas.microsoft.com/office/drawing/2014/main" id="{0858C4FE-E39F-3E9B-9A92-1F984CB3B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990" y="10023"/>
            <a:ext cx="2446019" cy="970642"/>
          </a:xfrm>
          <a:prstGeom prst="rect">
            <a:avLst/>
          </a:prstGeom>
        </p:spPr>
      </p:pic>
      <p:pic>
        <p:nvPicPr>
          <p:cNvPr id="13" name="Picture 12" descr="CARLI: Consortium of Academic and Research Libraries in Illinois logo.&#10;">
            <a:extLst>
              <a:ext uri="{FF2B5EF4-FFF2-40B4-BE49-F238E27FC236}">
                <a16:creationId xmlns:a16="http://schemas.microsoft.com/office/drawing/2014/main" id="{F06E6C8B-569A-9046-9555-6EA95B3B2F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48" y="114607"/>
            <a:ext cx="4332333" cy="798062"/>
          </a:xfrm>
          <a:prstGeom prst="rect">
            <a:avLst/>
          </a:prstGeom>
        </p:spPr>
      </p:pic>
      <p:pic>
        <p:nvPicPr>
          <p:cNvPr id="3" name="Picture 2" descr="A group of colorful speech bubbles&#10;&#10;Description automatically generated">
            <a:extLst>
              <a:ext uri="{FF2B5EF4-FFF2-40B4-BE49-F238E27FC236}">
                <a16:creationId xmlns:a16="http://schemas.microsoft.com/office/drawing/2014/main" id="{EB51C52C-E76D-2722-D52B-813CCE01A1F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19728" r="2935" b="30363"/>
          <a:stretch/>
        </p:blipFill>
        <p:spPr>
          <a:xfrm>
            <a:off x="1233155" y="1095271"/>
            <a:ext cx="10007130" cy="36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0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Recognize that you are questioning others’ intent all the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Stop asking why folks do things the way they 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Instead, assume they have good (and good-intentioned) reasons for their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This holds true even when you </a:t>
            </a:r>
            <a:r>
              <a:rPr lang="en-US" i="1" dirty="0">
                <a:solidFill>
                  <a:srgbClr val="210C1F"/>
                </a:solidFill>
              </a:rPr>
              <a:t>know</a:t>
            </a:r>
            <a:r>
              <a:rPr lang="en-US" dirty="0">
                <a:solidFill>
                  <a:srgbClr val="210C1F"/>
                </a:solidFill>
              </a:rPr>
              <a:t> they have ill-will in their hearts</a:t>
            </a:r>
            <a:br>
              <a:rPr lang="en-US" dirty="0">
                <a:solidFill>
                  <a:srgbClr val="210C1F"/>
                </a:solidFill>
              </a:rPr>
            </a:b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When it comes time to address something: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Remember the Fundamental Attribution Error. Stop yourself from making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Tell yourself that they had good intentions. Work to </a:t>
            </a:r>
            <a:r>
              <a:rPr lang="en-US" i="1" dirty="0">
                <a:solidFill>
                  <a:srgbClr val="210C1F"/>
                </a:solidFill>
              </a:rPr>
              <a:t>believe</a:t>
            </a:r>
            <a:r>
              <a:rPr lang="en-US" dirty="0">
                <a:solidFill>
                  <a:srgbClr val="210C1F"/>
                </a:solidFill>
              </a:rPr>
              <a:t> they had good intentions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Focus any discussion on the behavior change or outcome you need to see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73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My information:</a:t>
            </a:r>
          </a:p>
          <a:p>
            <a:pPr>
              <a:buFont typeface="Arial,Sans-Serif"/>
              <a:buChar char="•"/>
            </a:pPr>
            <a:r>
              <a:rPr lang="en-US" dirty="0">
                <a:solidFill>
                  <a:srgbClr val="210C1F"/>
                </a:solidFill>
              </a:rPr>
              <a:t>     Blog about effective management: </a:t>
            </a:r>
            <a:r>
              <a:rPr lang="en-US" dirty="0">
                <a:solidFill>
                  <a:srgbClr val="210C1F"/>
                </a:solidFill>
                <a:hlinkClick r:id="rId2"/>
              </a:rPr>
              <a:t>www.better-boss.com</a:t>
            </a:r>
            <a:r>
              <a:rPr lang="en-US" dirty="0">
                <a:solidFill>
                  <a:srgbClr val="210C1F"/>
                </a:solidFill>
              </a:rPr>
              <a:t> </a:t>
            </a: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,Sans-Serif"/>
              <a:buChar char="•"/>
            </a:pPr>
            <a:r>
              <a:rPr lang="en-US" dirty="0">
                <a:solidFill>
                  <a:srgbClr val="210C1F"/>
                </a:solidFill>
              </a:rPr>
              <a:t>     Email: </a:t>
            </a:r>
            <a:r>
              <a:rPr lang="en-US" dirty="0">
                <a:solidFill>
                  <a:srgbClr val="210C1F"/>
                </a:solidFill>
                <a:hlinkClick r:id="rId3"/>
              </a:rPr>
              <a:t>bharvey2@illinois.edu</a:t>
            </a:r>
            <a:r>
              <a:rPr lang="en-US" dirty="0">
                <a:solidFill>
                  <a:srgbClr val="210C1F"/>
                </a:solidFill>
              </a:rPr>
              <a:t> or </a:t>
            </a:r>
            <a:r>
              <a:rPr lang="en-US" dirty="0">
                <a:solidFill>
                  <a:srgbClr val="210C1F"/>
                </a:solidFill>
                <a:hlinkClick r:id="rId4"/>
              </a:rPr>
              <a:t>BMHconsults@gmail.com</a:t>
            </a:r>
            <a:r>
              <a:rPr lang="en-US" dirty="0">
                <a:solidFill>
                  <a:srgbClr val="210C1F"/>
                </a:solidFill>
              </a:rPr>
              <a:t> </a:t>
            </a: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,Sans-Serif"/>
              <a:buChar char="•"/>
            </a:pP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,Sans-Serif"/>
              <a:buChar char="•"/>
            </a:pP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,Sans-Serif"/>
              <a:buChar char="•"/>
            </a:pPr>
            <a:endParaRPr lang="en-US" dirty="0">
              <a:solidFill>
                <a:srgbClr val="210C1F"/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  <a:cs typeface="Calibri"/>
              </a:rPr>
              <a:t>I will stay for questions after we officially wrap the session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2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rgbClr val="210C1F"/>
                </a:solidFill>
              </a:rPr>
              <a:t>Defining “Intent” for Our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Alternate Title: Stop Asking Why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Dealing with Bad 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     Limitations</a:t>
            </a: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Specific Techniques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     Practicing Techniques</a:t>
            </a: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Summary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Defining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4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10C1F"/>
                </a:solidFill>
              </a:rPr>
              <a:t>     “Intent,” “Motive,” and “Why would they do that!” are all the same 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10C1F"/>
                </a:solidFill>
              </a:rPr>
              <a:t>     This manifests as two common behaviors:</a:t>
            </a:r>
          </a:p>
          <a:p>
            <a:pPr marL="54406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     Dwelling on the person’s motives or reason behind their actions</a:t>
            </a:r>
          </a:p>
          <a:p>
            <a:pPr marL="54406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     Engaging in conversation about why someone did what they did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ED2A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10C1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You spend far more time/energy on this than you realize</a:t>
            </a: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2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Alternate Title: Stop Asking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4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10C1F"/>
                </a:solidFill>
              </a:rPr>
              <a:t>     “Assume Positive Intent” is the philosophy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10C1F"/>
                </a:solidFill>
              </a:rPr>
              <a:t>     “Stop Asking Why” is the action &amp; the benefit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C1F"/>
                </a:solidFill>
              </a:rPr>
              <a:t>     Action: remove “why” from the conversation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C1F"/>
                </a:solidFill>
              </a:rPr>
              <a:t>     Benefit: dramatically simplifies approach to </a:t>
            </a:r>
            <a:r>
              <a:rPr lang="en-US" sz="2000" u="sng" dirty="0">
                <a:solidFill>
                  <a:srgbClr val="210C1F"/>
                </a:solidFill>
              </a:rPr>
              <a:t>all</a:t>
            </a:r>
            <a:r>
              <a:rPr lang="en-US" sz="2000" dirty="0">
                <a:solidFill>
                  <a:srgbClr val="210C1F"/>
                </a:solidFill>
              </a:rPr>
              <a:t> workplace communications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9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Dealing with Bad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4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210C1F"/>
                </a:solidFill>
              </a:rPr>
              <a:t>Occasionally, someone genuinely acts with malicious intent. Aren’t we constraining our ability to deal with them by assuming positive intent? </a:t>
            </a:r>
          </a:p>
          <a:p>
            <a:pPr marL="0" indent="0">
              <a:buNone/>
            </a:pPr>
            <a:endParaRPr lang="en-US" sz="2200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Dealing with Bad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4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210C1F"/>
                </a:solidFill>
              </a:rPr>
              <a:t>Occasionally, someone genuinely acts with malicious intent. Aren’t we constraining our ability to deal with them by assuming positive intent? </a:t>
            </a:r>
          </a:p>
          <a:p>
            <a:pPr marL="0" indent="0">
              <a:buNone/>
            </a:pPr>
            <a:endParaRPr lang="en-US" sz="2200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10C1F"/>
                </a:solidFill>
              </a:rPr>
              <a:t>     Assuming positive intent does NOT give others a pass for poor behavior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10C1F"/>
                </a:solidFill>
              </a:rPr>
              <a:t>     In fact, just the opposite: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C1F"/>
                </a:solidFill>
              </a:rPr>
              <a:t>     Assuming positive intent clears the way to talk directly and explicitly about </a:t>
            </a:r>
            <a:r>
              <a:rPr lang="en-US" sz="2000" u="sng" dirty="0">
                <a:solidFill>
                  <a:srgbClr val="210C1F"/>
                </a:solidFill>
              </a:rPr>
              <a:t>behavior</a:t>
            </a:r>
            <a:endParaRPr lang="en-US" sz="2000" dirty="0">
              <a:solidFill>
                <a:srgbClr val="210C1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0C1F"/>
                </a:solidFill>
              </a:rPr>
              <a:t>     Assuming positive intent sidesteps the need for drawn out conversations about whether or not someone was trying to act maliciously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8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6CDE0-C33F-0259-B80D-CD834893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Limitations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72C38-4880-4875-47FC-C0CC11C32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,Sans-Serif" panose="020F0502020204030204" pitchFamily="34" charset="0"/>
              <a:buChar char="•"/>
            </a:pPr>
            <a:endParaRPr lang="en-US" dirty="0">
              <a:solidFill>
                <a:srgbClr val="210C1F"/>
              </a:solidFill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dirty="0">
                <a:solidFill>
                  <a:srgbClr val="210C1F"/>
                </a:solidFill>
                <a:cs typeface="Calibri"/>
              </a:rPr>
              <a:t>     You will find yourself unable to assume positive intent in some situations</a:t>
            </a:r>
            <a:endParaRPr lang="en-US" dirty="0">
              <a:solidFill>
                <a:srgbClr val="404040"/>
              </a:solidFill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dirty="0">
                <a:solidFill>
                  <a:srgbClr val="210C1F"/>
                </a:solidFill>
                <a:cs typeface="Calibri"/>
              </a:rPr>
              <a:t>     These limitations are internal, not external</a:t>
            </a:r>
            <a:endParaRPr lang="en-US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dirty="0">
                <a:solidFill>
                  <a:srgbClr val="210C1F"/>
                </a:solidFill>
                <a:cs typeface="Calibri"/>
              </a:rPr>
              <a:t>     API can be used for any situation, provided you can summon the necessary empathy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dirty="0">
                <a:solidFill>
                  <a:srgbClr val="210C1F"/>
                </a:solidFill>
                <a:cs typeface="Calibri"/>
              </a:rPr>
              <a:t>     Some situations are simply too egregious for most of us to summon that empathy</a:t>
            </a:r>
          </a:p>
        </p:txBody>
      </p:sp>
    </p:spTree>
    <p:extLst>
      <p:ext uri="{BB962C8B-B14F-4D97-AF65-F5344CB8AC3E}">
        <p14:creationId xmlns:p14="http://schemas.microsoft.com/office/powerpoint/2010/main" val="374776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Opportunities to use these techniques: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Any difficult conversation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Any time there is a difference of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Any time someone makes a mistake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Mentally separate “who the are” from “what they did”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Say to yourself, “They meant well regardless of the outcome.”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Focus </a:t>
            </a:r>
            <a:r>
              <a:rPr lang="en-US" i="1" dirty="0"/>
              <a:t>exclusively </a:t>
            </a:r>
            <a:r>
              <a:rPr lang="en-US" dirty="0"/>
              <a:t>on behavior and desired outcome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16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Practicing These Techniques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https://docs.google.com/document/d/1nxP6NUW2KON0LyyJtM2noHPV3WYB4iIS9eb1V2ia0dc/edit?usp=sharing</a:t>
            </a:r>
            <a:endParaRPr lang="en-US"/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  <a:cs typeface="Calibri"/>
            </a:endParaRPr>
          </a:p>
          <a:p>
            <a:pPr marL="457200" indent="-457200">
              <a:buFont typeface="Calibri Light" panose="020F0302020204030204"/>
              <a:buAutoNum type="arabicPeriod"/>
            </a:pPr>
            <a:endParaRPr lang="en-US" dirty="0">
              <a:solidFill>
                <a:srgbClr val="210C1F"/>
              </a:solidFill>
              <a:cs typeface="Calibri" panose="020F050202020403020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43282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4">
      <a:dk1>
        <a:sysClr val="windowText" lastClr="000000"/>
      </a:dk1>
      <a:lt1>
        <a:srgbClr val="E3E8D3"/>
      </a:lt1>
      <a:dk2>
        <a:srgbClr val="455F51"/>
      </a:dk2>
      <a:lt2>
        <a:srgbClr val="E2DFCC"/>
      </a:lt2>
      <a:accent1>
        <a:srgbClr val="9ED2A1"/>
      </a:accent1>
      <a:accent2>
        <a:srgbClr val="156533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1_Presentation11">
  <a:themeElements>
    <a:clrScheme name="CARLI colors 1">
      <a:dk1>
        <a:srgbClr val="592C5F"/>
      </a:dk1>
      <a:lt1>
        <a:sysClr val="window" lastClr="FFFFFF"/>
      </a:lt1>
      <a:dk2>
        <a:srgbClr val="493842"/>
      </a:dk2>
      <a:lt2>
        <a:srgbClr val="FFFFFF"/>
      </a:lt2>
      <a:accent1>
        <a:srgbClr val="592C5F"/>
      </a:accent1>
      <a:accent2>
        <a:srgbClr val="0996A9"/>
      </a:accent2>
      <a:accent3>
        <a:srgbClr val="0033A0"/>
      </a:accent3>
      <a:accent4>
        <a:srgbClr val="712177"/>
      </a:accent4>
      <a:accent5>
        <a:srgbClr val="7E8034"/>
      </a:accent5>
      <a:accent6>
        <a:srgbClr val="006647"/>
      </a:accent6>
      <a:hlink>
        <a:srgbClr val="0996A9"/>
      </a:hlink>
      <a:folHlink>
        <a:srgbClr val="71217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570</Words>
  <Application>Microsoft Office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Arial,Sans-Serif</vt:lpstr>
      <vt:lpstr>Calibri</vt:lpstr>
      <vt:lpstr>Calibri Light</vt:lpstr>
      <vt:lpstr>Georgia Pro</vt:lpstr>
      <vt:lpstr>Times New Roman</vt:lpstr>
      <vt:lpstr>Retrospect</vt:lpstr>
      <vt:lpstr>1_Presentation11</vt:lpstr>
      <vt:lpstr>Successful Workplace Communications Series:  Assume Positive Intent     Ben Mead-Harvey</vt:lpstr>
      <vt:lpstr>Agenda</vt:lpstr>
      <vt:lpstr>Defining Intent</vt:lpstr>
      <vt:lpstr>Alternate Title: Stop Asking Why</vt:lpstr>
      <vt:lpstr>Dealing with Bad Actors</vt:lpstr>
      <vt:lpstr>Dealing with Bad Actors</vt:lpstr>
      <vt:lpstr>Limitations</vt:lpstr>
      <vt:lpstr>Techniques</vt:lpstr>
      <vt:lpstr>Practicing These Techniques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Onboarding:  What Every Great Manager Should Know</dc:title>
  <dc:creator>Mead-Harvey, Benjamin Lee</dc:creator>
  <cp:lastModifiedBy>Swanson, Nicole Marie</cp:lastModifiedBy>
  <cp:revision>73</cp:revision>
  <dcterms:created xsi:type="dcterms:W3CDTF">2022-03-17T14:16:19Z</dcterms:created>
  <dcterms:modified xsi:type="dcterms:W3CDTF">2023-09-12T17:55:22Z</dcterms:modified>
</cp:coreProperties>
</file>