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4"/>
  </p:notesMasterIdLst>
  <p:sldIdLst>
    <p:sldId id="292" r:id="rId3"/>
    <p:sldId id="271" r:id="rId4"/>
    <p:sldId id="294" r:id="rId5"/>
    <p:sldId id="295" r:id="rId6"/>
    <p:sldId id="296" r:id="rId7"/>
    <p:sldId id="298" r:id="rId8"/>
    <p:sldId id="301" r:id="rId9"/>
    <p:sldId id="299" r:id="rId10"/>
    <p:sldId id="288" r:id="rId11"/>
    <p:sldId id="273" r:id="rId12"/>
    <p:sldId id="26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B9F97E-B80C-451E-B088-E10D890C5548}" v="40" dt="2023-09-01T16:48:32.013"/>
    <p1510:client id="{20F97703-4326-4C10-9A35-C9F596D2F40A}" v="22" dt="2023-09-03T16:55:10.694"/>
    <p1510:client id="{7C96ED9A-A55F-138E-F316-A31CCAE5CAC7}" v="1" dt="2023-09-03T15:09:32.209"/>
    <p1510:client id="{CAE0557A-3C26-4888-8D03-6AFD287FA4ED}" v="135" dt="2023-09-01T16:45:20.7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81" autoAdjust="0"/>
    <p:restoredTop sz="46041" autoAdjust="0"/>
  </p:normalViewPr>
  <p:slideViewPr>
    <p:cSldViewPr snapToGrid="0">
      <p:cViewPr varScale="1">
        <p:scale>
          <a:sx n="50" d="100"/>
          <a:sy n="50" d="100"/>
        </p:scale>
        <p:origin x="262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 H" clId="Web-{20F97703-4326-4C10-9A35-C9F596D2F40A}"/>
    <pc:docChg chg="modSld">
      <pc:chgData name="Ben H" userId="" providerId="" clId="Web-{20F97703-4326-4C10-9A35-C9F596D2F40A}" dt="2023-09-03T16:55:10.694" v="21" actId="20577"/>
      <pc:docMkLst>
        <pc:docMk/>
      </pc:docMkLst>
      <pc:sldChg chg="modSp">
        <pc:chgData name="Ben H" userId="" providerId="" clId="Web-{20F97703-4326-4C10-9A35-C9F596D2F40A}" dt="2023-09-03T16:55:10.694" v="21" actId="20577"/>
        <pc:sldMkLst>
          <pc:docMk/>
          <pc:sldMk cId="1139167424" sldId="299"/>
        </pc:sldMkLst>
        <pc:spChg chg="mod">
          <ac:chgData name="Ben H" userId="" providerId="" clId="Web-{20F97703-4326-4C10-9A35-C9F596D2F40A}" dt="2023-09-03T16:55:10.694" v="21" actId="20577"/>
          <ac:spMkLst>
            <pc:docMk/>
            <pc:sldMk cId="1139167424" sldId="299"/>
            <ac:spMk id="3" creationId="{E92CAF13-4DC0-4C68-B54E-3224C24570A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7D59F0-58AA-41EA-AA12-7CC5926A0CE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891808-944D-4FBF-8087-EACB92522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278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1287292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011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FC7C8-9E20-4715-B9F0-745D8321423F}" type="datetimeFigureOut">
              <a:rPr lang="en-US" smtClean="0"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FD12D-A10D-482E-9EA4-94ECDFAD1B4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9446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FC7C8-9E20-4715-B9F0-745D8321423F}" type="datetimeFigureOut">
              <a:rPr lang="en-US" smtClean="0"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FD12D-A10D-482E-9EA4-94ECDFAD1B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616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FC7C8-9E20-4715-B9F0-745D8321423F}" type="datetimeFigureOut">
              <a:rPr lang="en-US" smtClean="0"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FD12D-A10D-482E-9EA4-94ECDFAD1B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145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Arial" panose="020B0604020202020204" pitchFamily="34" charset="0"/>
            </a:endParaRPr>
          </a:p>
        </p:txBody>
      </p:sp>
      <p:pic>
        <p:nvPicPr>
          <p:cNvPr id="5" name="Picture 17" descr="largepurplelogo-transparen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5367" y="1358901"/>
            <a:ext cx="3092451" cy="232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77001"/>
            <a:ext cx="12192000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9" descr="CARLI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1351" y="3906838"/>
            <a:ext cx="29845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919196"/>
            <a:ext cx="10363200" cy="1079293"/>
          </a:xfrm>
        </p:spPr>
        <p:txBody>
          <a:bodyPr>
            <a:normAutofit/>
          </a:bodyPr>
          <a:lstStyle>
            <a:lvl1pPr>
              <a:defRPr sz="3200" cap="all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5740694"/>
            <a:ext cx="8534400" cy="987225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3758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Arial" panose="020B0604020202020204" pitchFamily="34" charset="0"/>
            </a:endParaRPr>
          </a:p>
        </p:txBody>
      </p:sp>
      <p:pic>
        <p:nvPicPr>
          <p:cNvPr id="5" name="Picture 17" descr="largepurplelogo-transparen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26" y="9770"/>
            <a:ext cx="7810500" cy="586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8" descr="eResources-stacked-whit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3567" y="2741614"/>
            <a:ext cx="6741584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6646864"/>
            <a:ext cx="12192000" cy="2111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919196"/>
            <a:ext cx="10363200" cy="1079293"/>
          </a:xfrm>
        </p:spPr>
        <p:txBody>
          <a:bodyPr>
            <a:normAutofit/>
          </a:bodyPr>
          <a:lstStyle>
            <a:lvl1pPr>
              <a:defRPr sz="3200" cap="all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5740694"/>
            <a:ext cx="8534400" cy="987225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097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Arial" panose="020B0604020202020204" pitchFamily="34" charset="0"/>
            </a:endParaRPr>
          </a:p>
        </p:txBody>
      </p:sp>
      <p:pic>
        <p:nvPicPr>
          <p:cNvPr id="5" name="Picture 17" descr="largepurplelogo-transparen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4" y="12274"/>
            <a:ext cx="7810500" cy="586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6646864"/>
            <a:ext cx="12192000" cy="2111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Arial" panose="020B0604020202020204" pitchFamily="34" charset="0"/>
            </a:endParaRPr>
          </a:p>
        </p:txBody>
      </p:sp>
      <p:pic>
        <p:nvPicPr>
          <p:cNvPr id="7" name="Picture 19" descr="iShare-stacked-whit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4101" y="2725738"/>
            <a:ext cx="4567767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919196"/>
            <a:ext cx="10363200" cy="1079293"/>
          </a:xfrm>
        </p:spPr>
        <p:txBody>
          <a:bodyPr>
            <a:normAutofit/>
          </a:bodyPr>
          <a:lstStyle>
            <a:lvl1pPr>
              <a:defRPr sz="3200" cap="all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5740694"/>
            <a:ext cx="8534400" cy="987225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6902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Arial" panose="020B0604020202020204" pitchFamily="34" charset="0"/>
            </a:endParaRPr>
          </a:p>
        </p:txBody>
      </p:sp>
      <p:pic>
        <p:nvPicPr>
          <p:cNvPr id="5" name="Picture 17" descr="largepurplelogo-transparen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719" y="-19538"/>
            <a:ext cx="7810500" cy="586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6646864"/>
            <a:ext cx="12192000" cy="2111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Arial" panose="020B0604020202020204" pitchFamily="34" charset="0"/>
            </a:endParaRPr>
          </a:p>
        </p:txBody>
      </p:sp>
      <p:pic>
        <p:nvPicPr>
          <p:cNvPr id="7" name="Picture 19" descr="CollectionsManagement-stacked-whit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34" y="2882901"/>
            <a:ext cx="11345333" cy="93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919196"/>
            <a:ext cx="10363200" cy="1079293"/>
          </a:xfrm>
        </p:spPr>
        <p:txBody>
          <a:bodyPr>
            <a:normAutofit/>
          </a:bodyPr>
          <a:lstStyle>
            <a:lvl1pPr>
              <a:defRPr sz="3200" cap="all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5740694"/>
            <a:ext cx="8534400" cy="987225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9063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Arial" panose="020B0604020202020204" pitchFamily="34" charset="0"/>
            </a:endParaRPr>
          </a:p>
        </p:txBody>
      </p:sp>
      <p:pic>
        <p:nvPicPr>
          <p:cNvPr id="5" name="Picture 17" descr="largepurplelogo-transparen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6" y="12992"/>
            <a:ext cx="7810500" cy="586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6646864"/>
            <a:ext cx="12192000" cy="2111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Arial" panose="020B0604020202020204" pitchFamily="34" charset="0"/>
            </a:endParaRPr>
          </a:p>
        </p:txBody>
      </p:sp>
      <p:pic>
        <p:nvPicPr>
          <p:cNvPr id="7" name="Picture 19" descr="DigitalCollections-stacked-whit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0800" y="2792414"/>
            <a:ext cx="9550400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919196"/>
            <a:ext cx="10363200" cy="1079293"/>
          </a:xfrm>
        </p:spPr>
        <p:txBody>
          <a:bodyPr>
            <a:normAutofit/>
          </a:bodyPr>
          <a:lstStyle>
            <a:lvl1pPr>
              <a:defRPr sz="3200" cap="all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5740694"/>
            <a:ext cx="8534400" cy="987225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800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Arial" panose="020B0604020202020204" pitchFamily="34" charset="0"/>
            </a:endParaRPr>
          </a:p>
        </p:txBody>
      </p:sp>
      <p:pic>
        <p:nvPicPr>
          <p:cNvPr id="5" name="Picture 17" descr="largepurplelogo-transparen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5" y="22043"/>
            <a:ext cx="7810500" cy="586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6646864"/>
            <a:ext cx="12192000" cy="2111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919196"/>
            <a:ext cx="10363200" cy="1079293"/>
          </a:xfrm>
        </p:spPr>
        <p:txBody>
          <a:bodyPr>
            <a:normAutofit/>
          </a:bodyPr>
          <a:lstStyle>
            <a:lvl1pPr>
              <a:defRPr sz="3200" cap="all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5740694"/>
            <a:ext cx="8534400" cy="987225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4088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9525"/>
            <a:ext cx="12192000" cy="381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07220" y="-94785"/>
            <a:ext cx="10972800" cy="602796"/>
          </a:xfrm>
        </p:spPr>
        <p:txBody>
          <a:bodyPr>
            <a:normAutofit/>
          </a:bodyPr>
          <a:lstStyle>
            <a:lvl1pPr>
              <a:defRPr sz="1600" cap="all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5"/>
          <p:cNvSpPr>
            <a:spLocks noGrp="1"/>
          </p:cNvSpPr>
          <p:nvPr>
            <p:ph sz="quarter" idx="10"/>
          </p:nvPr>
        </p:nvSpPr>
        <p:spPr>
          <a:xfrm>
            <a:off x="306917" y="634996"/>
            <a:ext cx="5635143" cy="4860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ontent Placeholder 9"/>
          <p:cNvSpPr>
            <a:spLocks noGrp="1"/>
          </p:cNvSpPr>
          <p:nvPr>
            <p:ph sz="quarter" idx="11"/>
          </p:nvPr>
        </p:nvSpPr>
        <p:spPr>
          <a:xfrm>
            <a:off x="6096001" y="634996"/>
            <a:ext cx="5710767" cy="4860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306918" y="5599113"/>
            <a:ext cx="11499849" cy="635000"/>
          </a:xfrm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415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7495117" cy="641508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798570" y="273051"/>
            <a:ext cx="4011084" cy="67367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66956" y="273051"/>
            <a:ext cx="6517793" cy="5853113"/>
          </a:xfrm>
        </p:spPr>
        <p:txBody>
          <a:bodyPr/>
          <a:lstStyle>
            <a:lvl1pPr>
              <a:defRPr sz="2600" b="0" i="0" cap="all">
                <a:solidFill>
                  <a:schemeClr val="bg2"/>
                </a:solidFill>
                <a:latin typeface="+mj-lt"/>
              </a:defRPr>
            </a:lvl1pPr>
            <a:lvl2pPr marL="0" indent="0">
              <a:buFontTx/>
              <a:buNone/>
              <a:defRPr sz="1600" b="0" i="0">
                <a:solidFill>
                  <a:schemeClr val="bg2"/>
                </a:solidFill>
                <a:latin typeface="+mj-lt"/>
              </a:defRPr>
            </a:lvl2pPr>
            <a:lvl3pPr marL="228600" indent="0">
              <a:spcBef>
                <a:spcPts val="500"/>
              </a:spcBef>
              <a:buFontTx/>
              <a:buNone/>
              <a:defRPr sz="1200" b="0" i="0">
                <a:solidFill>
                  <a:schemeClr val="bg2"/>
                </a:solidFill>
                <a:latin typeface="+mj-lt"/>
              </a:defRPr>
            </a:lvl3pPr>
            <a:lvl4pPr>
              <a:defRPr sz="2000" b="0" i="0">
                <a:latin typeface="+mj-lt"/>
              </a:defRPr>
            </a:lvl4pPr>
            <a:lvl5pPr>
              <a:defRPr sz="2000" b="0" i="0">
                <a:latin typeface="+mj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8570" y="1054105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12125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FC7C8-9E20-4715-B9F0-745D8321423F}" type="datetimeFigureOut">
              <a:rPr lang="en-US" smtClean="0"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FD12D-A10D-482E-9EA4-94ECDFAD1B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1885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0"/>
            <a:ext cx="9666817" cy="641508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8657552" cy="683635"/>
          </a:xfrm>
        </p:spPr>
        <p:txBody>
          <a:bodyPr>
            <a:normAutofit/>
          </a:bodyPr>
          <a:lstStyle>
            <a:lvl1pPr algn="l">
              <a:defRPr sz="2400" b="0" i="0" cap="all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609601" y="1154546"/>
            <a:ext cx="8657167" cy="490653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9774768" y="0"/>
            <a:ext cx="2417233" cy="1639888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Drag picture to placeholder or click icon to add</a:t>
            </a:r>
          </a:p>
        </p:txBody>
      </p:sp>
      <p:sp>
        <p:nvSpPr>
          <p:cNvPr id="7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9774768" y="1708440"/>
            <a:ext cx="2417233" cy="2332038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Drag picture to placeholder or click icon to add</a:t>
            </a:r>
          </a:p>
        </p:txBody>
      </p:sp>
      <p:sp>
        <p:nvSpPr>
          <p:cNvPr id="8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9774768" y="4122305"/>
            <a:ext cx="2417233" cy="2281238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407145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895850"/>
            <a:ext cx="12192000" cy="151288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4895272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39274" y="5323455"/>
            <a:ext cx="9698181" cy="1362075"/>
          </a:xfrm>
        </p:spPr>
        <p:txBody>
          <a:bodyPr anchor="t">
            <a:normAutofit/>
          </a:bodyPr>
          <a:lstStyle>
            <a:lvl1pPr algn="l">
              <a:defRPr sz="2800" b="1" cap="all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1339273" y="4504306"/>
            <a:ext cx="9987011" cy="819148"/>
          </a:xfrm>
        </p:spPr>
        <p:txBody>
          <a:bodyPr anchor="b">
            <a:normAutofit/>
          </a:bodyPr>
          <a:lstStyle>
            <a:lvl1pPr marL="0" indent="0">
              <a:buNone/>
              <a:defRPr sz="16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413136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307667" y="0"/>
            <a:ext cx="5884333" cy="641508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6581541" y="349638"/>
            <a:ext cx="5289673" cy="800046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10"/>
          <p:cNvSpPr>
            <a:spLocks noGrp="1"/>
          </p:cNvSpPr>
          <p:nvPr>
            <p:ph sz="quarter" idx="10"/>
          </p:nvPr>
        </p:nvSpPr>
        <p:spPr>
          <a:xfrm>
            <a:off x="6580718" y="1243263"/>
            <a:ext cx="5289549" cy="501315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231467" cy="3247320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Drag picture to placeholder or click icon to add</a:t>
            </a:r>
          </a:p>
        </p:txBody>
      </p:sp>
      <p:sp>
        <p:nvSpPr>
          <p:cNvPr id="6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0" y="3313124"/>
            <a:ext cx="6231467" cy="3100388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21187026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307667" y="0"/>
            <a:ext cx="5884333" cy="641508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6581541" y="349638"/>
            <a:ext cx="5289673" cy="800046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10"/>
          <p:cNvSpPr>
            <a:spLocks noGrp="1"/>
          </p:cNvSpPr>
          <p:nvPr>
            <p:ph sz="quarter" idx="10"/>
          </p:nvPr>
        </p:nvSpPr>
        <p:spPr>
          <a:xfrm>
            <a:off x="6580718" y="1243263"/>
            <a:ext cx="5289549" cy="501315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231467" cy="3247320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Drag picture to placeholder or click icon to add</a:t>
            </a:r>
          </a:p>
        </p:txBody>
      </p:sp>
      <p:sp>
        <p:nvSpPr>
          <p:cNvPr id="6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0" y="3313124"/>
            <a:ext cx="6231467" cy="3100388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26165747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307667" y="0"/>
            <a:ext cx="5884333" cy="641508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6581541" y="349638"/>
            <a:ext cx="5289673" cy="800046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10"/>
          <p:cNvSpPr>
            <a:spLocks noGrp="1"/>
          </p:cNvSpPr>
          <p:nvPr>
            <p:ph sz="quarter" idx="10"/>
          </p:nvPr>
        </p:nvSpPr>
        <p:spPr>
          <a:xfrm>
            <a:off x="6580718" y="1243263"/>
            <a:ext cx="5289549" cy="501315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231467" cy="3247320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Drag picture to placeholder or click icon to add</a:t>
            </a:r>
          </a:p>
        </p:txBody>
      </p:sp>
      <p:sp>
        <p:nvSpPr>
          <p:cNvPr id="6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0" y="3313124"/>
            <a:ext cx="6231467" cy="3100388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13564138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307667" y="0"/>
            <a:ext cx="5884333" cy="641508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6581541" y="349638"/>
            <a:ext cx="5289673" cy="800046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10"/>
          <p:cNvSpPr>
            <a:spLocks noGrp="1"/>
          </p:cNvSpPr>
          <p:nvPr>
            <p:ph sz="quarter" idx="10"/>
          </p:nvPr>
        </p:nvSpPr>
        <p:spPr>
          <a:xfrm>
            <a:off x="6580718" y="1243263"/>
            <a:ext cx="5289549" cy="501315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231467" cy="3247320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Drag picture to placeholder or click icon to add</a:t>
            </a:r>
          </a:p>
        </p:txBody>
      </p:sp>
      <p:sp>
        <p:nvSpPr>
          <p:cNvPr id="6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0" y="3313124"/>
            <a:ext cx="6231467" cy="3100388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723148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307667" y="0"/>
            <a:ext cx="5884333" cy="641508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6581541" y="349638"/>
            <a:ext cx="5289673" cy="800046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10"/>
          <p:cNvSpPr>
            <a:spLocks noGrp="1"/>
          </p:cNvSpPr>
          <p:nvPr>
            <p:ph sz="quarter" idx="10"/>
          </p:nvPr>
        </p:nvSpPr>
        <p:spPr>
          <a:xfrm>
            <a:off x="6580718" y="1243263"/>
            <a:ext cx="5289549" cy="501315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231467" cy="3247320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Drag picture to placeholder or click icon to add</a:t>
            </a:r>
          </a:p>
        </p:txBody>
      </p:sp>
      <p:sp>
        <p:nvSpPr>
          <p:cNvPr id="6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0" y="3313124"/>
            <a:ext cx="6231467" cy="3100388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35808653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9525"/>
            <a:ext cx="12192000" cy="381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" name="Content Placeholder 2"/>
          <p:cNvSpPr>
            <a:spLocks noGrp="1"/>
          </p:cNvSpPr>
          <p:nvPr>
            <p:ph idx="1"/>
          </p:nvPr>
        </p:nvSpPr>
        <p:spPr>
          <a:xfrm>
            <a:off x="416077" y="759030"/>
            <a:ext cx="6311076" cy="54408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7220" y="-94785"/>
            <a:ext cx="10972800" cy="602796"/>
          </a:xfrm>
        </p:spPr>
        <p:txBody>
          <a:bodyPr>
            <a:normAutofit/>
          </a:bodyPr>
          <a:lstStyle>
            <a:lvl1pPr>
              <a:defRPr sz="1600" cap="all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hart Placeholder 9"/>
          <p:cNvSpPr>
            <a:spLocks noGrp="1"/>
          </p:cNvSpPr>
          <p:nvPr>
            <p:ph type="chart" sz="quarter" idx="10"/>
          </p:nvPr>
        </p:nvSpPr>
        <p:spPr>
          <a:xfrm>
            <a:off x="6881284" y="758826"/>
            <a:ext cx="5018616" cy="2473325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6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6881284" y="3394076"/>
            <a:ext cx="5018616" cy="280511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15550959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-9525"/>
            <a:ext cx="12192000" cy="381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" name="Content Placeholder 2"/>
          <p:cNvSpPr>
            <a:spLocks noGrp="1"/>
          </p:cNvSpPr>
          <p:nvPr>
            <p:ph idx="1"/>
          </p:nvPr>
        </p:nvSpPr>
        <p:spPr>
          <a:xfrm>
            <a:off x="416077" y="1397001"/>
            <a:ext cx="11329500" cy="376381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7220" y="-94785"/>
            <a:ext cx="10972800" cy="602796"/>
          </a:xfrm>
        </p:spPr>
        <p:txBody>
          <a:bodyPr>
            <a:normAutofit/>
          </a:bodyPr>
          <a:lstStyle>
            <a:lvl1pPr>
              <a:defRPr sz="1600" cap="all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6074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-9525"/>
            <a:ext cx="12192000" cy="381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" name="Content Placeholder 2"/>
          <p:cNvSpPr>
            <a:spLocks noGrp="1"/>
          </p:cNvSpPr>
          <p:nvPr>
            <p:ph idx="1"/>
          </p:nvPr>
        </p:nvSpPr>
        <p:spPr>
          <a:xfrm>
            <a:off x="416077" y="5369701"/>
            <a:ext cx="11329500" cy="864845"/>
          </a:xfrm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7220" y="-94785"/>
            <a:ext cx="10972800" cy="602796"/>
          </a:xfrm>
        </p:spPr>
        <p:txBody>
          <a:bodyPr>
            <a:normAutofit/>
          </a:bodyPr>
          <a:lstStyle>
            <a:lvl1pPr>
              <a:defRPr sz="1600" cap="all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hart Placeholder 4"/>
          <p:cNvSpPr>
            <a:spLocks noGrp="1"/>
          </p:cNvSpPr>
          <p:nvPr>
            <p:ph type="chart" sz="quarter" idx="10"/>
          </p:nvPr>
        </p:nvSpPr>
        <p:spPr>
          <a:xfrm>
            <a:off x="416077" y="1004888"/>
            <a:ext cx="11329308" cy="4144962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90127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FC7C8-9E20-4715-B9F0-745D8321423F}" type="datetimeFigureOut">
              <a:rPr lang="en-US" smtClean="0"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FD12D-A10D-482E-9EA4-94ECDFAD1B4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708246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5988051" cy="6384925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Drag picture to placeholder or click icon to add</a:t>
            </a:r>
          </a:p>
        </p:txBody>
      </p:sp>
      <p:sp>
        <p:nvSpPr>
          <p:cNvPr id="3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6096001" y="0"/>
            <a:ext cx="6096000" cy="3290888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Drag picture to placeholder or click icon to add</a:t>
            </a:r>
          </a:p>
        </p:txBody>
      </p:sp>
      <p:sp>
        <p:nvSpPr>
          <p:cNvPr id="4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6096000" y="3371998"/>
            <a:ext cx="6096000" cy="3012927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84565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FC7C8-9E20-4715-B9F0-745D8321423F}" type="datetimeFigureOut">
              <a:rPr lang="en-US" smtClean="0"/>
              <a:t>9/12/2023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FD12D-A10D-482E-9EA4-94ECDFAD1B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609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FC7C8-9E20-4715-B9F0-745D8321423F}" type="datetimeFigureOut">
              <a:rPr lang="en-US" smtClean="0"/>
              <a:t>9/12/2023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FD12D-A10D-482E-9EA4-94ECDFAD1B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408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FC7C8-9E20-4715-B9F0-745D8321423F}" type="datetimeFigureOut">
              <a:rPr lang="en-US" smtClean="0"/>
              <a:t>9/12/2023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FD12D-A10D-482E-9EA4-94ECDFAD1B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001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FC7C8-9E20-4715-B9F0-745D8321423F}" type="datetimeFigureOut">
              <a:rPr lang="en-US" smtClean="0"/>
              <a:t>9/12/2023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FD12D-A10D-482E-9EA4-94ECDFAD1B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638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DAFC7C8-9E20-4715-B9F0-745D8321423F}" type="datetimeFigureOut">
              <a:rPr lang="en-US" smtClean="0"/>
              <a:t>9/12/2023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FFD12D-A10D-482E-9EA4-94ECDFAD1B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145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FC7C8-9E20-4715-B9F0-745D8321423F}" type="datetimeFigureOut">
              <a:rPr lang="en-US" smtClean="0"/>
              <a:t>9/12/2023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FD12D-A10D-482E-9EA4-94ECDFAD1B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48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DAFC7C8-9E20-4715-B9F0-745D8321423F}" type="datetimeFigureOut">
              <a:rPr lang="en-US" smtClean="0"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7FFD12D-A10D-482E-9EA4-94ECDFAD1B4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5983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028" name="Group 7"/>
          <p:cNvGrpSpPr>
            <a:grpSpLocks/>
          </p:cNvGrpSpPr>
          <p:nvPr/>
        </p:nvGrpSpPr>
        <p:grpSpPr bwMode="auto">
          <a:xfrm>
            <a:off x="1" y="6450776"/>
            <a:ext cx="12203936" cy="415057"/>
            <a:chOff x="126124" y="6360379"/>
            <a:chExt cx="9091992" cy="504457"/>
          </a:xfrm>
        </p:grpSpPr>
        <p:sp>
          <p:nvSpPr>
            <p:cNvPr id="9" name="Rectangle 8"/>
            <p:cNvSpPr/>
            <p:nvPr userDrawn="1"/>
          </p:nvSpPr>
          <p:spPr>
            <a:xfrm>
              <a:off x="126124" y="6363184"/>
              <a:ext cx="8680743" cy="50165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latin typeface="Arial" panose="020B0604020202020204" pitchFamily="34" charset="0"/>
              </a:endParaRPr>
            </a:p>
          </p:txBody>
        </p:sp>
        <p:grpSp>
          <p:nvGrpSpPr>
            <p:cNvPr id="1031" name="Group 9"/>
            <p:cNvGrpSpPr>
              <a:grpSpLocks/>
            </p:cNvGrpSpPr>
            <p:nvPr/>
          </p:nvGrpSpPr>
          <p:grpSpPr bwMode="auto">
            <a:xfrm>
              <a:off x="8817821" y="6360379"/>
              <a:ext cx="400295" cy="501650"/>
              <a:chOff x="-682839" y="6360379"/>
              <a:chExt cx="8484472" cy="501650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6321173" y="6360379"/>
                <a:ext cx="1480460" cy="50165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4572123" y="6360379"/>
                <a:ext cx="1480439" cy="50165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2789407" y="6360379"/>
                <a:ext cx="1514105" cy="50165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1040335" y="6360379"/>
                <a:ext cx="1480460" cy="50165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-682839" y="6360379"/>
                <a:ext cx="1480439" cy="50165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dirty="0">
                  <a:latin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16007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algn="l" defTabSz="457200" rtl="0" eaLnBrk="1" fontAlgn="base" hangingPunct="1">
        <a:spcBef>
          <a:spcPct val="20000"/>
        </a:spcBef>
        <a:spcAft>
          <a:spcPct val="0"/>
        </a:spcAft>
        <a:defRPr sz="2500" kern="1200">
          <a:solidFill>
            <a:schemeClr val="tx1"/>
          </a:solidFill>
          <a:latin typeface="Arial" panose="020B0604020202020204" pitchFamily="34" charset="0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Arial" panose="020B0604020202020204" pitchFamily="34" charset="0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900" kern="1200">
          <a:solidFill>
            <a:schemeClr val="tx1"/>
          </a:solidFill>
          <a:latin typeface="Arial" panose="020B0604020202020204" pitchFamily="34" charset="0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anose="020B0604020202020204" pitchFamily="34" charset="0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chemeClr val="tx1"/>
          </a:solidFill>
          <a:latin typeface="Arial" panose="020B0604020202020204" pitchFamily="34" charset="0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illustrations/balloons-clouds-word-clouds-4111586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Relationship Id="rId6" Type="http://schemas.openxmlformats.org/officeDocument/2006/relationships/image" Target="../media/image10.png"/><Relationship Id="rId5" Type="http://schemas.openxmlformats.org/officeDocument/2006/relationships/image" Target="../media/image9.jpg"/><Relationship Id="rId4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bharvey2@illinois.edu" TargetMode="External"/><Relationship Id="rId2" Type="http://schemas.openxmlformats.org/officeDocument/2006/relationships/hyperlink" Target="http://www.better-boss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BMHconsults@gmail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nxP6NUW2KON0LyyJtM2noHPV3WYB4iIS9eb1V2ia0dc/edit?usp=shari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2">
            <a:extLst>
              <a:ext uri="{FF2B5EF4-FFF2-40B4-BE49-F238E27FC236}">
                <a16:creationId xmlns:a16="http://schemas.microsoft.com/office/drawing/2014/main" id="{EE9A46BF-9D00-5432-00A4-4B749D788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3155" y="4978040"/>
            <a:ext cx="10285154" cy="1727012"/>
          </a:xfrm>
        </p:spPr>
        <p:txBody>
          <a:bodyPr>
            <a:normAutofit/>
          </a:bodyPr>
          <a:lstStyle/>
          <a:p>
            <a:r>
              <a:rPr lang="en-US" sz="2500" dirty="0">
                <a:solidFill>
                  <a:schemeClr val="bg1"/>
                </a:solidFill>
                <a:latin typeface="Georgia Pro" panose="020B0604020202020204" pitchFamily="18" charset="0"/>
                <a:cs typeface="Calibri" panose="020F0502020204030204" pitchFamily="34" charset="0"/>
              </a:rPr>
              <a:t>Successful Workplace Communications Series: </a:t>
            </a:r>
            <a:br>
              <a:rPr lang="en-US" sz="2500" dirty="0">
                <a:solidFill>
                  <a:schemeClr val="accent3">
                    <a:lumMod val="20000"/>
                    <a:lumOff val="80000"/>
                  </a:schemeClr>
                </a:solidFill>
                <a:latin typeface="Georgia Pro" panose="020B0604020202020204" pitchFamily="18" charset="0"/>
                <a:cs typeface="Calibri" panose="020F0502020204030204" pitchFamily="34" charset="0"/>
              </a:rPr>
            </a:br>
            <a:r>
              <a:rPr lang="en-US" sz="2500" dirty="0">
                <a:latin typeface="Georgia Pro" panose="020B0604020202020204" pitchFamily="18" charset="0"/>
                <a:cs typeface="Calibri" panose="020F0502020204030204" pitchFamily="34" charset="0"/>
              </a:rPr>
              <a:t>Assume Positive Intent </a:t>
            </a:r>
            <a:br>
              <a:rPr lang="en-US" sz="2400" dirty="0">
                <a:solidFill>
                  <a:schemeClr val="bg1"/>
                </a:solidFill>
                <a:latin typeface="Georgia Pro" panose="020B0604020202020204" pitchFamily="18" charset="0"/>
                <a:cs typeface="Calibri" panose="020F0502020204030204" pitchFamily="34" charset="0"/>
              </a:rPr>
            </a:br>
            <a:r>
              <a:rPr lang="en-US" sz="1200" dirty="0">
                <a:solidFill>
                  <a:schemeClr val="bg1"/>
                </a:solidFill>
                <a:latin typeface="Georgia Pro" panose="020B0604020202020204" pitchFamily="18" charset="0"/>
                <a:cs typeface="Calibri" panose="020F0502020204030204" pitchFamily="34" charset="0"/>
              </a:rPr>
              <a:t> </a:t>
            </a:r>
            <a:br>
              <a:rPr lang="en-US" sz="2400" dirty="0">
                <a:solidFill>
                  <a:schemeClr val="bg1"/>
                </a:solidFill>
                <a:latin typeface="Georgia Pro" panose="020B0604020202020204" pitchFamily="18" charset="0"/>
                <a:cs typeface="Calibri" panose="020F0502020204030204" pitchFamily="34" charset="0"/>
              </a:rPr>
            </a:br>
            <a:r>
              <a:rPr lang="en-US" sz="2400" dirty="0">
                <a:solidFill>
                  <a:schemeClr val="bg1"/>
                </a:solidFill>
                <a:latin typeface="Georgia Pro" panose="020B0604020202020204" pitchFamily="18" charset="0"/>
                <a:cs typeface="Calibri" panose="020F0502020204030204" pitchFamily="34" charset="0"/>
              </a:rPr>
              <a:t>	</a:t>
            </a:r>
            <a:r>
              <a:rPr lang="en-US" sz="2300" dirty="0">
                <a:solidFill>
                  <a:srgbClr val="C1E1F7"/>
                </a:solidFill>
                <a:latin typeface="Georgia Pro" panose="020B0604020202020204" pitchFamily="18" charset="0"/>
                <a:cs typeface="Calibri" panose="020F0502020204030204" pitchFamily="34" charset="0"/>
              </a:rPr>
              <a:t>Ben Mead-Harvey</a:t>
            </a:r>
            <a:endParaRPr lang="en-US" sz="2300" dirty="0">
              <a:solidFill>
                <a:srgbClr val="C1E1F7"/>
              </a:solidFill>
            </a:endParaRP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2ED7243A-0B75-A564-5181-22D89AAAD5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444990" y="5994400"/>
            <a:ext cx="2747010" cy="424849"/>
          </a:xfrm>
        </p:spPr>
        <p:txBody>
          <a:bodyPr>
            <a:normAutofit lnSpcReduction="10000"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  <a:latin typeface="Georgia Pro" panose="02040502050405020303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“Balloons clouds word clouds” </a:t>
            </a:r>
            <a:endParaRPr lang="en-US" sz="1000" dirty="0">
              <a:solidFill>
                <a:schemeClr val="bg1"/>
              </a:solidFill>
              <a:latin typeface="Georgia Pro" panose="02040502050405020303" pitchFamily="18" charset="0"/>
            </a:endParaRPr>
          </a:p>
          <a:p>
            <a:pPr algn="r"/>
            <a:r>
              <a:rPr lang="en-US" sz="1000" dirty="0">
                <a:solidFill>
                  <a:schemeClr val="bg1"/>
                </a:solidFill>
                <a:latin typeface="Georgia Pro" panose="02040502050405020303" pitchFamily="18" charset="0"/>
              </a:rPr>
              <a:t>image by </a:t>
            </a:r>
            <a:r>
              <a:rPr lang="en-US" sz="1000" dirty="0" err="1">
                <a:solidFill>
                  <a:schemeClr val="bg1"/>
                </a:solidFill>
                <a:latin typeface="Georgia Pro" panose="02040502050405020303" pitchFamily="18" charset="0"/>
              </a:rPr>
              <a:t>geralt</a:t>
            </a:r>
            <a:endParaRPr lang="en-US" sz="1000" dirty="0">
              <a:solidFill>
                <a:schemeClr val="bg1"/>
              </a:solidFill>
              <a:latin typeface="Georgia Pro" panose="02040502050405020303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A77436-EAC4-A635-F0F0-1975A2DF347D}"/>
              </a:ext>
            </a:extLst>
          </p:cNvPr>
          <p:cNvSpPr txBox="1"/>
          <p:nvPr/>
        </p:nvSpPr>
        <p:spPr>
          <a:xfrm>
            <a:off x="1233155" y="6534833"/>
            <a:ext cx="773373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 Pro" panose="02040502050405020303" pitchFamily="18" charset="0"/>
                <a:ea typeface="ＭＳ Ｐゴシック" charset="0"/>
                <a:cs typeface="Calibri" panose="020F0502020204030204" pitchFamily="34" charset="0"/>
              </a:rPr>
              <a:t>Zoom’s live t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 Pro" panose="02040502050405020303" pitchFamily="18" charset="0"/>
                <a:ea typeface="ＭＳ Ｐゴシック" charset="0"/>
                <a:cs typeface="Calibri" panose="020F0502020204030204" pitchFamily="34" charset="0"/>
              </a:rPr>
              <a:t>ranscript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 Pro" panose="02040502050405020303" pitchFamily="18" charset="0"/>
                <a:ea typeface="ＭＳ Ｐゴシック" charset="0"/>
                <a:cs typeface="Calibri" panose="020F0502020204030204" pitchFamily="34" charset="0"/>
              </a:rPr>
              <a:t> is available on the Show Captions menu.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 Pro" panose="02040502050405020303" pitchFamily="18" charset="0"/>
                <a:ea typeface="ＭＳ Ｐゴシック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F3058F8-6761-8432-ACE7-880D10AF185D}"/>
              </a:ext>
            </a:extLst>
          </p:cNvPr>
          <p:cNvSpPr/>
          <p:nvPr/>
        </p:nvSpPr>
        <p:spPr>
          <a:xfrm>
            <a:off x="1524000" y="1"/>
            <a:ext cx="9144000" cy="970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11" name="Picture 10" descr="Professional Development Alliance of Library Consortia logo">
            <a:extLst>
              <a:ext uri="{FF2B5EF4-FFF2-40B4-BE49-F238E27FC236}">
                <a16:creationId xmlns:a16="http://schemas.microsoft.com/office/drawing/2014/main" id="{0858C4FE-E39F-3E9B-9A92-1F984CB3BB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44990" y="10023"/>
            <a:ext cx="2446019" cy="970642"/>
          </a:xfrm>
          <a:prstGeom prst="rect">
            <a:avLst/>
          </a:prstGeom>
        </p:spPr>
      </p:pic>
      <p:pic>
        <p:nvPicPr>
          <p:cNvPr id="13" name="Picture 12" descr="CARLI: Consortium of Academic and Research Libraries in Illinois logo.&#10;">
            <a:extLst>
              <a:ext uri="{FF2B5EF4-FFF2-40B4-BE49-F238E27FC236}">
                <a16:creationId xmlns:a16="http://schemas.microsoft.com/office/drawing/2014/main" id="{F06E6C8B-569A-9046-9555-6EA95B3B2F1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248" y="114607"/>
            <a:ext cx="4332333" cy="798062"/>
          </a:xfrm>
          <a:prstGeom prst="rect">
            <a:avLst/>
          </a:prstGeom>
        </p:spPr>
      </p:pic>
      <p:pic>
        <p:nvPicPr>
          <p:cNvPr id="3" name="Picture 2" descr="A group of colorful speech bubbles&#10;&#10;Description automatically generated">
            <a:extLst>
              <a:ext uri="{FF2B5EF4-FFF2-40B4-BE49-F238E27FC236}">
                <a16:creationId xmlns:a16="http://schemas.microsoft.com/office/drawing/2014/main" id="{EB51C52C-E76D-2722-D52B-813CCE01A1F8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32" t="19728" r="2935" b="30363"/>
          <a:stretch/>
        </p:blipFill>
        <p:spPr>
          <a:xfrm>
            <a:off x="1233155" y="1095271"/>
            <a:ext cx="10007130" cy="363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3010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3C5A1-5ADF-47F8-8826-EDF92619F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10C1F"/>
                </a:solidFill>
              </a:rPr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CAF13-4DC0-4C68-B54E-3224C2457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91422"/>
            <a:ext cx="10058400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     Recognize that you are questioning others’ intent all the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     Stop asking why folks do things the way they do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     Instead, assume they have good (and good-intentioned) reasons for their actions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     This holds true even when you </a:t>
            </a:r>
            <a:r>
              <a:rPr lang="en-US" i="1" dirty="0">
                <a:solidFill>
                  <a:srgbClr val="210C1F"/>
                </a:solidFill>
              </a:rPr>
              <a:t>know</a:t>
            </a:r>
            <a:r>
              <a:rPr lang="en-US" dirty="0">
                <a:solidFill>
                  <a:srgbClr val="210C1F"/>
                </a:solidFill>
              </a:rPr>
              <a:t> they have ill-will in their hearts</a:t>
            </a:r>
            <a:br>
              <a:rPr lang="en-US" dirty="0">
                <a:solidFill>
                  <a:srgbClr val="210C1F"/>
                </a:solidFill>
              </a:rPr>
            </a:br>
            <a:endParaRPr lang="en-US" dirty="0">
              <a:solidFill>
                <a:srgbClr val="210C1F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210C1F"/>
                </a:solidFill>
              </a:rPr>
              <a:t>When it comes time to address something: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     Remember the Fundamental Attribution Error. Stop yourself from making 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     Tell yourself that they had good intentions. Work to </a:t>
            </a:r>
            <a:r>
              <a:rPr lang="en-US" i="1" dirty="0">
                <a:solidFill>
                  <a:srgbClr val="210C1F"/>
                </a:solidFill>
              </a:rPr>
              <a:t>believe</a:t>
            </a:r>
            <a:r>
              <a:rPr lang="en-US" dirty="0">
                <a:solidFill>
                  <a:srgbClr val="210C1F"/>
                </a:solidFill>
              </a:rPr>
              <a:t> they had good intentions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     Focus any discussion on the behavior change or outcome you need to see</a:t>
            </a:r>
          </a:p>
          <a:p>
            <a:pPr marL="0" indent="0">
              <a:buNone/>
            </a:pPr>
            <a:endParaRPr lang="en-US" dirty="0">
              <a:solidFill>
                <a:srgbClr val="210C1F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dirty="0">
              <a:solidFill>
                <a:srgbClr val="210C1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773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3C5A1-5ADF-47F8-8826-EDF92619F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10C1F"/>
                </a:solidFill>
              </a:rPr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CAF13-4DC0-4C68-B54E-3224C2457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91422"/>
            <a:ext cx="10058400" cy="4023360"/>
          </a:xfrm>
        </p:spPr>
        <p:txBody>
          <a:bodyPr vert="horz" lIns="0" tIns="45720" rIns="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210C1F"/>
                </a:solidFill>
              </a:rPr>
              <a:t>My information:</a:t>
            </a:r>
          </a:p>
          <a:p>
            <a:pPr>
              <a:buFont typeface="Arial,Sans-Serif"/>
              <a:buChar char="•"/>
            </a:pPr>
            <a:r>
              <a:rPr lang="en-US" dirty="0">
                <a:solidFill>
                  <a:srgbClr val="210C1F"/>
                </a:solidFill>
              </a:rPr>
              <a:t>     Blog about effective management: </a:t>
            </a:r>
            <a:r>
              <a:rPr lang="en-US" dirty="0">
                <a:solidFill>
                  <a:srgbClr val="210C1F"/>
                </a:solidFill>
                <a:hlinkClick r:id="rId2"/>
              </a:rPr>
              <a:t>www.better-boss.com</a:t>
            </a:r>
            <a:r>
              <a:rPr lang="en-US" dirty="0">
                <a:solidFill>
                  <a:srgbClr val="210C1F"/>
                </a:solidFill>
              </a:rPr>
              <a:t> </a:t>
            </a:r>
            <a:endParaRPr lang="en-US" dirty="0">
              <a:solidFill>
                <a:srgbClr val="210C1F"/>
              </a:solidFill>
              <a:cs typeface="Calibri"/>
            </a:endParaRPr>
          </a:p>
          <a:p>
            <a:pPr>
              <a:buFont typeface="Arial,Sans-Serif"/>
              <a:buChar char="•"/>
            </a:pPr>
            <a:r>
              <a:rPr lang="en-US" dirty="0">
                <a:solidFill>
                  <a:srgbClr val="210C1F"/>
                </a:solidFill>
              </a:rPr>
              <a:t>     Email: </a:t>
            </a:r>
            <a:r>
              <a:rPr lang="en-US" dirty="0">
                <a:solidFill>
                  <a:srgbClr val="210C1F"/>
                </a:solidFill>
                <a:hlinkClick r:id="rId3"/>
              </a:rPr>
              <a:t>bharvey2@illinois.edu</a:t>
            </a:r>
            <a:r>
              <a:rPr lang="en-US" dirty="0">
                <a:solidFill>
                  <a:srgbClr val="210C1F"/>
                </a:solidFill>
              </a:rPr>
              <a:t> or </a:t>
            </a:r>
            <a:r>
              <a:rPr lang="en-US" dirty="0">
                <a:solidFill>
                  <a:srgbClr val="210C1F"/>
                </a:solidFill>
                <a:hlinkClick r:id="rId4"/>
              </a:rPr>
              <a:t>BMHconsults@gmail.com</a:t>
            </a:r>
            <a:r>
              <a:rPr lang="en-US" dirty="0">
                <a:solidFill>
                  <a:srgbClr val="210C1F"/>
                </a:solidFill>
              </a:rPr>
              <a:t> </a:t>
            </a:r>
            <a:endParaRPr lang="en-US" dirty="0">
              <a:solidFill>
                <a:srgbClr val="210C1F"/>
              </a:solidFill>
              <a:cs typeface="Calibri"/>
            </a:endParaRPr>
          </a:p>
          <a:p>
            <a:pPr>
              <a:buFont typeface="Arial,Sans-Serif"/>
              <a:buChar char="•"/>
            </a:pPr>
            <a:endParaRPr lang="en-US" dirty="0">
              <a:solidFill>
                <a:srgbClr val="210C1F"/>
              </a:solidFill>
              <a:cs typeface="Calibri"/>
            </a:endParaRPr>
          </a:p>
          <a:p>
            <a:pPr>
              <a:buFont typeface="Arial,Sans-Serif"/>
              <a:buChar char="•"/>
            </a:pPr>
            <a:endParaRPr lang="en-US" dirty="0">
              <a:solidFill>
                <a:srgbClr val="210C1F"/>
              </a:solidFill>
              <a:cs typeface="Calibri"/>
            </a:endParaRPr>
          </a:p>
          <a:p>
            <a:pPr>
              <a:buFont typeface="Arial,Sans-Serif"/>
              <a:buChar char="•"/>
            </a:pPr>
            <a:endParaRPr lang="en-US" dirty="0">
              <a:solidFill>
                <a:srgbClr val="210C1F"/>
              </a:solidFill>
              <a:cs typeface="Calibri"/>
            </a:endParaRPr>
          </a:p>
          <a:p>
            <a:pPr marL="0" indent="0">
              <a:buNone/>
            </a:pPr>
            <a:r>
              <a:rPr lang="en-US" dirty="0">
                <a:solidFill>
                  <a:srgbClr val="210C1F"/>
                </a:solidFill>
                <a:cs typeface="Calibri"/>
              </a:rPr>
              <a:t>I will stay for questions after we officially wrap the session</a:t>
            </a:r>
          </a:p>
          <a:p>
            <a:pPr marL="0" indent="0">
              <a:buNone/>
            </a:pPr>
            <a:endParaRPr lang="en-US" dirty="0">
              <a:solidFill>
                <a:srgbClr val="210C1F"/>
              </a:solidFill>
              <a:cs typeface="Calibri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723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3C5A1-5ADF-47F8-8826-EDF92619F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10C1F"/>
                </a:solidFill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CAF13-4DC0-4C68-B54E-3224C2457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91422"/>
            <a:ext cx="10058400" cy="4023360"/>
          </a:xfrm>
        </p:spPr>
        <p:txBody>
          <a:bodyPr vert="horz" lIns="0" tIns="45720" rIns="0" bIns="45720" rtlCol="0" anchor="t">
            <a:normAutofit/>
          </a:bodyPr>
          <a:lstStyle/>
          <a:p>
            <a:pPr marL="0" indent="0">
              <a:buNone/>
            </a:pPr>
            <a:endParaRPr lang="en-US" dirty="0">
              <a:solidFill>
                <a:srgbClr val="210C1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     </a:t>
            </a:r>
            <a:r>
              <a:rPr lang="en-US" dirty="0">
                <a:solidFill>
                  <a:srgbClr val="210C1F"/>
                </a:solidFill>
              </a:rPr>
              <a:t>Defining “Intent” for Our Purposes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     </a:t>
            </a:r>
            <a:r>
              <a:rPr lang="en-US" dirty="0">
                <a:solidFill>
                  <a:schemeClr val="tx1"/>
                </a:solidFill>
              </a:rPr>
              <a:t>Alternate Title: Stop Asking Why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     Dealing with Bad Actors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     Limitations</a:t>
            </a:r>
            <a:endParaRPr lang="en-US" dirty="0">
              <a:solidFill>
                <a:srgbClr val="210C1F"/>
              </a:solidFill>
              <a:cs typeface="Calibri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     Specific Techniques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     Practicing Techniques</a:t>
            </a:r>
            <a:endParaRPr lang="en-US" dirty="0">
              <a:solidFill>
                <a:srgbClr val="210C1F"/>
              </a:solidFill>
              <a:cs typeface="Calibri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     Summary</a:t>
            </a:r>
          </a:p>
          <a:p>
            <a:pPr marL="0" indent="0">
              <a:buNone/>
            </a:pPr>
            <a:endParaRPr lang="en-US" dirty="0">
              <a:solidFill>
                <a:srgbClr val="210C1F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210C1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06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3C5A1-5ADF-47F8-8826-EDF92619F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10C1F"/>
                </a:solidFill>
              </a:rPr>
              <a:t>Defining Intent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CAF13-4DC0-4C68-B54E-3224C2457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64422"/>
            <a:ext cx="1005840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200" dirty="0">
              <a:solidFill>
                <a:srgbClr val="210C1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210C1F"/>
                </a:solidFill>
              </a:rPr>
              <a:t>     “Intent,” “Motive,” and “Why would they do that!” are all the same thing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210C1F"/>
                </a:solidFill>
              </a:rPr>
              <a:t>     This manifests as two common behaviors:</a:t>
            </a:r>
          </a:p>
          <a:p>
            <a:pPr marL="544068" lvl="1" indent="-342900"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210C1F"/>
                </a:solidFill>
              </a:rPr>
              <a:t>     Dwelling on the person’s motives or reason behind their actions</a:t>
            </a:r>
          </a:p>
          <a:p>
            <a:pPr marL="544068" lvl="1" indent="-342900"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210C1F"/>
                </a:solidFill>
              </a:rPr>
              <a:t>     Engaging in conversation about why someone did what they did</a:t>
            </a: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ED2A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210C1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You spend far more time/energy on this than you realize</a:t>
            </a:r>
            <a:endParaRPr lang="en-US" dirty="0">
              <a:solidFill>
                <a:srgbClr val="210C1F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210C1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727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3C5A1-5ADF-47F8-8826-EDF92619F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10C1F"/>
                </a:solidFill>
              </a:rPr>
              <a:t>Alternate Title: Stop Asking Why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CAF13-4DC0-4C68-B54E-3224C2457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64422"/>
            <a:ext cx="1005840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200" dirty="0">
              <a:solidFill>
                <a:srgbClr val="210C1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210C1F"/>
                </a:solidFill>
              </a:rPr>
              <a:t>     “Assume Positive Intent” is the philosophy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210C1F"/>
                </a:solidFill>
              </a:rPr>
              <a:t>     “Stop Asking Why” is the action &amp; the benefit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10C1F"/>
                </a:solidFill>
              </a:rPr>
              <a:t>     Action: remove “why” from the conversation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10C1F"/>
                </a:solidFill>
              </a:rPr>
              <a:t>     Benefit: dramatically simplifies approach to </a:t>
            </a:r>
            <a:r>
              <a:rPr lang="en-US" sz="2000" u="sng" dirty="0">
                <a:solidFill>
                  <a:srgbClr val="210C1F"/>
                </a:solidFill>
              </a:rPr>
              <a:t>all</a:t>
            </a:r>
            <a:r>
              <a:rPr lang="en-US" sz="2000" dirty="0">
                <a:solidFill>
                  <a:srgbClr val="210C1F"/>
                </a:solidFill>
              </a:rPr>
              <a:t> workplace communications</a:t>
            </a:r>
          </a:p>
          <a:p>
            <a:pPr marL="0" indent="0">
              <a:buNone/>
            </a:pPr>
            <a:endParaRPr lang="en-US" dirty="0">
              <a:solidFill>
                <a:srgbClr val="210C1F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210C1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692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3C5A1-5ADF-47F8-8826-EDF92619F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10C1F"/>
                </a:solidFill>
              </a:rPr>
              <a:t>Dealing with Bad 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CAF13-4DC0-4C68-B54E-3224C2457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64422"/>
            <a:ext cx="1005840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>
                <a:solidFill>
                  <a:srgbClr val="210C1F"/>
                </a:solidFill>
              </a:rPr>
              <a:t>Occasionally, someone genuinely acts with malicious intent. Aren’t we constraining our ability to deal with them by assuming positive intent? </a:t>
            </a:r>
          </a:p>
          <a:p>
            <a:pPr marL="0" indent="0">
              <a:buNone/>
            </a:pPr>
            <a:endParaRPr lang="en-US" sz="2200" dirty="0">
              <a:solidFill>
                <a:srgbClr val="210C1F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210C1F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210C1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441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3C5A1-5ADF-47F8-8826-EDF92619F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10C1F"/>
                </a:solidFill>
              </a:rPr>
              <a:t>Dealing with Bad 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CAF13-4DC0-4C68-B54E-3224C2457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64422"/>
            <a:ext cx="1005840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>
                <a:solidFill>
                  <a:srgbClr val="210C1F"/>
                </a:solidFill>
              </a:rPr>
              <a:t>Occasionally, someone genuinely acts with malicious intent. Aren’t we constraining our ability to deal with them by assuming positive intent? </a:t>
            </a:r>
          </a:p>
          <a:p>
            <a:pPr marL="0" indent="0">
              <a:buNone/>
            </a:pPr>
            <a:endParaRPr lang="en-US" sz="2200" dirty="0">
              <a:solidFill>
                <a:srgbClr val="210C1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210C1F"/>
                </a:solidFill>
              </a:rPr>
              <a:t>     Assuming positive intent does NOT give others a pass for poor behavior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210C1F"/>
                </a:solidFill>
              </a:rPr>
              <a:t>     In fact, just the opposite: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10C1F"/>
                </a:solidFill>
              </a:rPr>
              <a:t>     Assuming positive intent clears the way to talk directly and explicitly about </a:t>
            </a:r>
            <a:r>
              <a:rPr lang="en-US" sz="2000" u="sng" dirty="0">
                <a:solidFill>
                  <a:srgbClr val="210C1F"/>
                </a:solidFill>
              </a:rPr>
              <a:t>behavior</a:t>
            </a:r>
            <a:endParaRPr lang="en-US" sz="2000" dirty="0">
              <a:solidFill>
                <a:srgbClr val="210C1F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10C1F"/>
                </a:solidFill>
              </a:rPr>
              <a:t>     Assuming positive intent sidesteps the need for drawn out conversations about whether or not someone was trying to act maliciously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210C1F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210C1F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210C1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486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6CDE0-C33F-0259-B80D-CD8348932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Limitations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872C38-4880-4875-47FC-C0CC11C32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pPr>
              <a:buFont typeface="Arial,Sans-Serif" panose="020F0502020204030204" pitchFamily="34" charset="0"/>
              <a:buChar char="•"/>
            </a:pPr>
            <a:endParaRPr lang="en-US" dirty="0">
              <a:solidFill>
                <a:srgbClr val="210C1F"/>
              </a:solidFill>
              <a:cs typeface="Calibri"/>
            </a:endParaRPr>
          </a:p>
          <a:p>
            <a:pPr>
              <a:buFont typeface="Arial,Sans-Serif" panose="020F0502020204030204" pitchFamily="34" charset="0"/>
              <a:buChar char="•"/>
            </a:pPr>
            <a:r>
              <a:rPr lang="en-US" dirty="0">
                <a:solidFill>
                  <a:srgbClr val="210C1F"/>
                </a:solidFill>
                <a:cs typeface="Calibri"/>
              </a:rPr>
              <a:t>     You will find yourself unable to assume positive intent in some situations</a:t>
            </a:r>
            <a:endParaRPr lang="en-US" dirty="0">
              <a:solidFill>
                <a:srgbClr val="404040"/>
              </a:solidFill>
              <a:cs typeface="Calibri"/>
            </a:endParaRPr>
          </a:p>
          <a:p>
            <a:pPr>
              <a:buFont typeface="Arial,Sans-Serif" panose="020F0502020204030204" pitchFamily="34" charset="0"/>
              <a:buChar char="•"/>
            </a:pPr>
            <a:r>
              <a:rPr lang="en-US" dirty="0">
                <a:solidFill>
                  <a:srgbClr val="210C1F"/>
                </a:solidFill>
                <a:cs typeface="Calibri"/>
              </a:rPr>
              <a:t>     These limitations are internal, not external</a:t>
            </a:r>
            <a:endParaRPr lang="en-US">
              <a:cs typeface="Calibri"/>
            </a:endParaRPr>
          </a:p>
          <a:p>
            <a:pPr>
              <a:buFont typeface="Arial,Sans-Serif" panose="020F0502020204030204" pitchFamily="34" charset="0"/>
              <a:buChar char="•"/>
            </a:pPr>
            <a:r>
              <a:rPr lang="en-US" dirty="0">
                <a:solidFill>
                  <a:srgbClr val="210C1F"/>
                </a:solidFill>
                <a:cs typeface="Calibri"/>
              </a:rPr>
              <a:t>     API can be used for any situation, provided you can summon the necessary empathy</a:t>
            </a:r>
          </a:p>
          <a:p>
            <a:pPr>
              <a:buFont typeface="Arial,Sans-Serif" panose="020F0502020204030204" pitchFamily="34" charset="0"/>
              <a:buChar char="•"/>
            </a:pPr>
            <a:r>
              <a:rPr lang="en-US" dirty="0">
                <a:solidFill>
                  <a:srgbClr val="210C1F"/>
                </a:solidFill>
                <a:cs typeface="Calibri"/>
              </a:rPr>
              <a:t>     Some situations are simply too egregious for most of us to summon that empathy</a:t>
            </a:r>
          </a:p>
        </p:txBody>
      </p:sp>
    </p:spTree>
    <p:extLst>
      <p:ext uri="{BB962C8B-B14F-4D97-AF65-F5344CB8AC3E}">
        <p14:creationId xmlns:p14="http://schemas.microsoft.com/office/powerpoint/2010/main" val="3747763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3C5A1-5ADF-47F8-8826-EDF92619F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10C1F"/>
                </a:solidFill>
              </a:rPr>
              <a:t>Techniques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CAF13-4DC0-4C68-B54E-3224C2457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91422"/>
            <a:ext cx="10058400" cy="4023360"/>
          </a:xfrm>
        </p:spPr>
        <p:txBody>
          <a:bodyPr vert="horz" lIns="0" tIns="45720" rIns="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210C1F"/>
                </a:solidFill>
              </a:rPr>
              <a:t>Opportunities to use these techniques: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     Any difficult conversation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     Any time there is a difference of opinions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     Any time someone makes a mistake</a:t>
            </a:r>
          </a:p>
          <a:p>
            <a:pPr marL="0" indent="0">
              <a:buNone/>
            </a:pPr>
            <a:endParaRPr lang="en-US" dirty="0">
              <a:solidFill>
                <a:srgbClr val="210C1F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210C1F"/>
                </a:solidFill>
              </a:rPr>
              <a:t>Mentally separate “who the are” from “what they did”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Say to yourself, “They meant well regardless of the outcome.”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Focus </a:t>
            </a:r>
            <a:r>
              <a:rPr lang="en-US" i="1" dirty="0"/>
              <a:t>exclusively </a:t>
            </a:r>
            <a:r>
              <a:rPr lang="en-US" dirty="0"/>
              <a:t>on behavior and desired outcome</a:t>
            </a:r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39167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3C5A1-5ADF-47F8-8826-EDF92619F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10C1F"/>
                </a:solidFill>
              </a:rPr>
              <a:t>Practicing These Techniques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CAF13-4DC0-4C68-B54E-3224C2457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91422"/>
            <a:ext cx="10058400" cy="4023360"/>
          </a:xfrm>
        </p:spPr>
        <p:txBody>
          <a:bodyPr vert="horz" lIns="0" tIns="45720" rIns="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ea typeface="+mn-lt"/>
                <a:cs typeface="+mn-lt"/>
                <a:hlinkClick r:id="rId2"/>
              </a:rPr>
              <a:t>https://docs.google.com/document/d/1nxP6NUW2KON0LyyJtM2noHPV3WYB4iIS9eb1V2ia0dc/edit?usp=sharing</a:t>
            </a:r>
            <a:endParaRPr lang="en-US"/>
          </a:p>
          <a:p>
            <a:pPr marL="0" indent="0">
              <a:buNone/>
            </a:pPr>
            <a:endParaRPr lang="en-US" dirty="0">
              <a:solidFill>
                <a:srgbClr val="404040"/>
              </a:solidFill>
              <a:cs typeface="Calibri"/>
            </a:endParaRPr>
          </a:p>
          <a:p>
            <a:pPr marL="457200" indent="-457200">
              <a:buFont typeface="Calibri Light" panose="020F0302020204030204"/>
              <a:buAutoNum type="arabicPeriod"/>
            </a:pPr>
            <a:endParaRPr lang="en-US" dirty="0">
              <a:solidFill>
                <a:srgbClr val="210C1F"/>
              </a:solidFill>
              <a:cs typeface="Calibri" panose="020F0502020204030204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3432826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14">
      <a:dk1>
        <a:sysClr val="windowText" lastClr="000000"/>
      </a:dk1>
      <a:lt1>
        <a:srgbClr val="E3E8D3"/>
      </a:lt1>
      <a:dk2>
        <a:srgbClr val="455F51"/>
      </a:dk2>
      <a:lt2>
        <a:srgbClr val="E2DFCC"/>
      </a:lt2>
      <a:accent1>
        <a:srgbClr val="9ED2A1"/>
      </a:accent1>
      <a:accent2>
        <a:srgbClr val="156533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1_Presentation11">
  <a:themeElements>
    <a:clrScheme name="CARLI colors 1">
      <a:dk1>
        <a:srgbClr val="592C5F"/>
      </a:dk1>
      <a:lt1>
        <a:sysClr val="window" lastClr="FFFFFF"/>
      </a:lt1>
      <a:dk2>
        <a:srgbClr val="493842"/>
      </a:dk2>
      <a:lt2>
        <a:srgbClr val="FFFFFF"/>
      </a:lt2>
      <a:accent1>
        <a:srgbClr val="592C5F"/>
      </a:accent1>
      <a:accent2>
        <a:srgbClr val="0996A9"/>
      </a:accent2>
      <a:accent3>
        <a:srgbClr val="0033A0"/>
      </a:accent3>
      <a:accent4>
        <a:srgbClr val="712177"/>
      </a:accent4>
      <a:accent5>
        <a:srgbClr val="7E8034"/>
      </a:accent5>
      <a:accent6>
        <a:srgbClr val="006647"/>
      </a:accent6>
      <a:hlink>
        <a:srgbClr val="0996A9"/>
      </a:hlink>
      <a:folHlink>
        <a:srgbClr val="712177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1796</TotalTime>
  <Words>570</Words>
  <Application>Microsoft Office PowerPoint</Application>
  <PresentationFormat>Widescreen</PresentationFormat>
  <Paragraphs>87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Arial,Sans-Serif</vt:lpstr>
      <vt:lpstr>Calibri</vt:lpstr>
      <vt:lpstr>Calibri Light</vt:lpstr>
      <vt:lpstr>Georgia Pro</vt:lpstr>
      <vt:lpstr>Times New Roman</vt:lpstr>
      <vt:lpstr>Retrospect</vt:lpstr>
      <vt:lpstr>1_Presentation11</vt:lpstr>
      <vt:lpstr>Successful Workplace Communications Series:  Assume Positive Intent     Ben Mead-Harvey</vt:lpstr>
      <vt:lpstr>Agenda</vt:lpstr>
      <vt:lpstr>Defining Intent</vt:lpstr>
      <vt:lpstr>Alternate Title: Stop Asking Why</vt:lpstr>
      <vt:lpstr>Dealing with Bad Actors</vt:lpstr>
      <vt:lpstr>Dealing with Bad Actors</vt:lpstr>
      <vt:lpstr>Limitations</vt:lpstr>
      <vt:lpstr>Techniques</vt:lpstr>
      <vt:lpstr>Practicing These Techniques</vt:lpstr>
      <vt:lpstr>Summary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Employee Onboarding:  What Every Great Manager Should Know</dc:title>
  <dc:creator>Mead-Harvey, Benjamin Lee</dc:creator>
  <cp:lastModifiedBy>Swanson, Nicole Marie</cp:lastModifiedBy>
  <cp:revision>73</cp:revision>
  <dcterms:created xsi:type="dcterms:W3CDTF">2022-03-17T14:16:19Z</dcterms:created>
  <dcterms:modified xsi:type="dcterms:W3CDTF">2023-09-12T17:55:22Z</dcterms:modified>
</cp:coreProperties>
</file>